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256" r:id="rId2"/>
    <p:sldId id="301" r:id="rId3"/>
    <p:sldId id="257" r:id="rId4"/>
    <p:sldId id="298" r:id="rId5"/>
    <p:sldId id="258" r:id="rId6"/>
    <p:sldId id="299" r:id="rId7"/>
    <p:sldId id="300" r:id="rId8"/>
    <p:sldId id="259" r:id="rId9"/>
    <p:sldId id="261" r:id="rId10"/>
    <p:sldId id="262" r:id="rId11"/>
    <p:sldId id="293" r:id="rId12"/>
    <p:sldId id="266" r:id="rId13"/>
    <p:sldId id="302" r:id="rId14"/>
    <p:sldId id="263" r:id="rId15"/>
    <p:sldId id="292"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97" r:id="rId34"/>
    <p:sldId id="286" r:id="rId35"/>
    <p:sldId id="287" r:id="rId36"/>
    <p:sldId id="288" r:id="rId37"/>
    <p:sldId id="289" r:id="rId38"/>
    <p:sldId id="290" r:id="rId39"/>
    <p:sldId id="29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60"/>
  </p:normalViewPr>
  <p:slideViewPr>
    <p:cSldViewPr snapToGrid="0">
      <p:cViewPr varScale="1">
        <p:scale>
          <a:sx n="108" d="100"/>
          <a:sy n="108" d="100"/>
        </p:scale>
        <p:origin x="22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5E24A25F-0193-430A-A53C-66590FB33EB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ço Reservado para Data 2">
            <a:extLst>
              <a:ext uri="{FF2B5EF4-FFF2-40B4-BE49-F238E27FC236}">
                <a16:creationId xmlns:a16="http://schemas.microsoft.com/office/drawing/2014/main" id="{9FCB0328-1863-4916-937C-47A5C571B35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02CE8F-E3B2-4A30-928C-2BA4538A4C84}" type="datetimeFigureOut">
              <a:rPr lang="en-US" smtClean="0"/>
              <a:t>10/26/2024</a:t>
            </a:fld>
            <a:endParaRPr lang="en-US"/>
          </a:p>
        </p:txBody>
      </p:sp>
      <p:sp>
        <p:nvSpPr>
          <p:cNvPr id="4" name="Espaço Reservado para Rodapé 3">
            <a:extLst>
              <a:ext uri="{FF2B5EF4-FFF2-40B4-BE49-F238E27FC236}">
                <a16:creationId xmlns:a16="http://schemas.microsoft.com/office/drawing/2014/main" id="{261B9334-C358-45DE-9AB2-7A60714A22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Espaço Reservado para Número de Slide 4">
            <a:extLst>
              <a:ext uri="{FF2B5EF4-FFF2-40B4-BE49-F238E27FC236}">
                <a16:creationId xmlns:a16="http://schemas.microsoft.com/office/drawing/2014/main" id="{A184D5A4-DB7B-4AEF-950A-891328E819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29B854-954C-4609-95B6-2FEE182F5359}" type="slidenum">
              <a:rPr lang="en-US" smtClean="0"/>
              <a:t>‹nº›</a:t>
            </a:fld>
            <a:endParaRPr lang="en-US"/>
          </a:p>
        </p:txBody>
      </p:sp>
    </p:spTree>
    <p:extLst>
      <p:ext uri="{BB962C8B-B14F-4D97-AF65-F5344CB8AC3E}">
        <p14:creationId xmlns:p14="http://schemas.microsoft.com/office/powerpoint/2010/main" val="3161901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0378D-AD3C-419D-BED9-C02941053F0A}" type="datetimeFigureOut">
              <a:rPr lang="en-US" smtClean="0"/>
              <a:t>10/26/2024</a:t>
            </a:fld>
            <a:endParaRPr lang="en-US"/>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A962BB-A515-422E-98CB-4B5CF2C9FCEE}" type="slidenum">
              <a:rPr lang="en-US" smtClean="0"/>
              <a:t>‹nº›</a:t>
            </a:fld>
            <a:endParaRPr lang="en-US"/>
          </a:p>
        </p:txBody>
      </p:sp>
    </p:spTree>
    <p:extLst>
      <p:ext uri="{BB962C8B-B14F-4D97-AF65-F5344CB8AC3E}">
        <p14:creationId xmlns:p14="http://schemas.microsoft.com/office/powerpoint/2010/main" val="16958125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ED3164-A99A-4121-8916-728AE9780F2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US"/>
          </a:p>
        </p:txBody>
      </p:sp>
      <p:sp>
        <p:nvSpPr>
          <p:cNvPr id="3" name="Subtítulo 2">
            <a:extLst>
              <a:ext uri="{FF2B5EF4-FFF2-40B4-BE49-F238E27FC236}">
                <a16:creationId xmlns:a16="http://schemas.microsoft.com/office/drawing/2014/main" id="{6006A141-DBE3-44F0-849B-05FDEE88FD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a:p>
        </p:txBody>
      </p:sp>
      <p:sp>
        <p:nvSpPr>
          <p:cNvPr id="4" name="Espaço Reservado para Data 3">
            <a:extLst>
              <a:ext uri="{FF2B5EF4-FFF2-40B4-BE49-F238E27FC236}">
                <a16:creationId xmlns:a16="http://schemas.microsoft.com/office/drawing/2014/main" id="{03B77F8B-01F9-46B4-9B23-F9166C345DEB}"/>
              </a:ext>
            </a:extLst>
          </p:cNvPr>
          <p:cNvSpPr>
            <a:spLocks noGrp="1"/>
          </p:cNvSpPr>
          <p:nvPr>
            <p:ph type="dt" sz="half" idx="10"/>
          </p:nvPr>
        </p:nvSpPr>
        <p:spPr/>
        <p:txBody>
          <a:bodyPr/>
          <a:lstStyle/>
          <a:p>
            <a:fld id="{4D16E767-F538-4F4F-BFAE-C90ECC3B0CFE}" type="datetime1">
              <a:rPr lang="en-US" smtClean="0"/>
              <a:t>10/26/2024</a:t>
            </a:fld>
            <a:endParaRPr lang="en-US"/>
          </a:p>
        </p:txBody>
      </p:sp>
      <p:sp>
        <p:nvSpPr>
          <p:cNvPr id="5" name="Espaço Reservado para Rodapé 4">
            <a:extLst>
              <a:ext uri="{FF2B5EF4-FFF2-40B4-BE49-F238E27FC236}">
                <a16:creationId xmlns:a16="http://schemas.microsoft.com/office/drawing/2014/main" id="{BDCB5F91-0124-4686-9F50-1A9B9A0F611D}"/>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5E705CB9-499E-49EE-98FB-07EFB0EB4099}"/>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1798937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80DEA2-2149-4D58-AACF-2B1AB225CFA4}"/>
              </a:ext>
            </a:extLst>
          </p:cNvPr>
          <p:cNvSpPr>
            <a:spLocks noGrp="1"/>
          </p:cNvSpPr>
          <p:nvPr>
            <p:ph type="title"/>
          </p:nvPr>
        </p:nvSpPr>
        <p:spPr/>
        <p:txBody>
          <a:bodyPr/>
          <a:lstStyle/>
          <a:p>
            <a:r>
              <a:rPr lang="pt-BR"/>
              <a:t>Clique para editar o título Mestre</a:t>
            </a:r>
            <a:endParaRPr lang="en-US"/>
          </a:p>
        </p:txBody>
      </p:sp>
      <p:sp>
        <p:nvSpPr>
          <p:cNvPr id="3" name="Espaço Reservado para Texto Vertical 2">
            <a:extLst>
              <a:ext uri="{FF2B5EF4-FFF2-40B4-BE49-F238E27FC236}">
                <a16:creationId xmlns:a16="http://schemas.microsoft.com/office/drawing/2014/main" id="{CCB4FE00-19B2-48FE-B27F-5C96454F10A2}"/>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id="{D2B510EB-899C-4CF6-B417-C166CEC48B61}"/>
              </a:ext>
            </a:extLst>
          </p:cNvPr>
          <p:cNvSpPr>
            <a:spLocks noGrp="1"/>
          </p:cNvSpPr>
          <p:nvPr>
            <p:ph type="dt" sz="half" idx="10"/>
          </p:nvPr>
        </p:nvSpPr>
        <p:spPr/>
        <p:txBody>
          <a:bodyPr/>
          <a:lstStyle/>
          <a:p>
            <a:fld id="{0F3622F8-A146-4AB8-8142-4BC778D00072}" type="datetime1">
              <a:rPr lang="en-US" smtClean="0"/>
              <a:t>10/26/2024</a:t>
            </a:fld>
            <a:endParaRPr lang="en-US"/>
          </a:p>
        </p:txBody>
      </p:sp>
      <p:sp>
        <p:nvSpPr>
          <p:cNvPr id="5" name="Espaço Reservado para Rodapé 4">
            <a:extLst>
              <a:ext uri="{FF2B5EF4-FFF2-40B4-BE49-F238E27FC236}">
                <a16:creationId xmlns:a16="http://schemas.microsoft.com/office/drawing/2014/main" id="{728195C3-6863-4A07-9A2F-F1BB6283FCFC}"/>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F2C78D51-9535-4836-B56D-8B9C67A3FCBC}"/>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4241526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4148199-CDD4-4022-9CAB-A3B0240C1DEE}"/>
              </a:ext>
            </a:extLst>
          </p:cNvPr>
          <p:cNvSpPr>
            <a:spLocks noGrp="1"/>
          </p:cNvSpPr>
          <p:nvPr>
            <p:ph type="title" orient="vert"/>
          </p:nvPr>
        </p:nvSpPr>
        <p:spPr>
          <a:xfrm>
            <a:off x="8724900" y="365125"/>
            <a:ext cx="2628900" cy="5811838"/>
          </a:xfrm>
        </p:spPr>
        <p:txBody>
          <a:bodyPr vert="eaVert"/>
          <a:lstStyle/>
          <a:p>
            <a:r>
              <a:rPr lang="pt-BR"/>
              <a:t>Clique para editar o título Mestre</a:t>
            </a:r>
            <a:endParaRPr lang="en-US"/>
          </a:p>
        </p:txBody>
      </p:sp>
      <p:sp>
        <p:nvSpPr>
          <p:cNvPr id="3" name="Espaço Reservado para Texto Vertical 2">
            <a:extLst>
              <a:ext uri="{FF2B5EF4-FFF2-40B4-BE49-F238E27FC236}">
                <a16:creationId xmlns:a16="http://schemas.microsoft.com/office/drawing/2014/main" id="{F5F9B539-ECA3-4CCA-9034-699B07353F90}"/>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id="{FE3C3EE9-F03C-4748-B6D5-2300A769C141}"/>
              </a:ext>
            </a:extLst>
          </p:cNvPr>
          <p:cNvSpPr>
            <a:spLocks noGrp="1"/>
          </p:cNvSpPr>
          <p:nvPr>
            <p:ph type="dt" sz="half" idx="10"/>
          </p:nvPr>
        </p:nvSpPr>
        <p:spPr/>
        <p:txBody>
          <a:bodyPr/>
          <a:lstStyle/>
          <a:p>
            <a:fld id="{D30B08BB-B511-4AE0-B996-1DB55B8ED398}" type="datetime1">
              <a:rPr lang="en-US" smtClean="0"/>
              <a:t>10/26/2024</a:t>
            </a:fld>
            <a:endParaRPr lang="en-US"/>
          </a:p>
        </p:txBody>
      </p:sp>
      <p:sp>
        <p:nvSpPr>
          <p:cNvPr id="5" name="Espaço Reservado para Rodapé 4">
            <a:extLst>
              <a:ext uri="{FF2B5EF4-FFF2-40B4-BE49-F238E27FC236}">
                <a16:creationId xmlns:a16="http://schemas.microsoft.com/office/drawing/2014/main" id="{6EE4A597-E43B-4244-A617-25C1F690016C}"/>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FCEB5B21-01DA-42AC-9CB8-C1BB3F662995}"/>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17068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C155B3-9A3A-4C67-9DC9-52D8CEDB891F}"/>
              </a:ext>
            </a:extLst>
          </p:cNvPr>
          <p:cNvSpPr>
            <a:spLocks noGrp="1"/>
          </p:cNvSpPr>
          <p:nvPr>
            <p:ph type="title"/>
          </p:nvPr>
        </p:nvSpPr>
        <p:spPr/>
        <p:txBody>
          <a:body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id="{7973890C-4BB4-4B66-BEE9-D803DB4CC957}"/>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id="{49DB2E6B-E203-4E4D-828D-3280FBF14701}"/>
              </a:ext>
            </a:extLst>
          </p:cNvPr>
          <p:cNvSpPr>
            <a:spLocks noGrp="1"/>
          </p:cNvSpPr>
          <p:nvPr>
            <p:ph type="dt" sz="half" idx="10"/>
          </p:nvPr>
        </p:nvSpPr>
        <p:spPr/>
        <p:txBody>
          <a:bodyPr/>
          <a:lstStyle/>
          <a:p>
            <a:fld id="{70E1F5D8-AFE8-464E-BA45-91D091603963}" type="datetime1">
              <a:rPr lang="en-US" smtClean="0"/>
              <a:t>10/26/2024</a:t>
            </a:fld>
            <a:endParaRPr lang="en-US"/>
          </a:p>
        </p:txBody>
      </p:sp>
      <p:sp>
        <p:nvSpPr>
          <p:cNvPr id="5" name="Espaço Reservado para Rodapé 4">
            <a:extLst>
              <a:ext uri="{FF2B5EF4-FFF2-40B4-BE49-F238E27FC236}">
                <a16:creationId xmlns:a16="http://schemas.microsoft.com/office/drawing/2014/main" id="{931F43A7-BD3C-4D63-801D-9869FD73191C}"/>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3F15E18A-3126-4FA7-B5A7-D52134675BE1}"/>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344807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C39581-FB08-45E6-8A8A-3AF7617B5C74}"/>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id="{9F03709C-319A-4811-ABDB-C40AE99B62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7DBF7DAC-8C7D-497A-8102-133B04A3C5CD}"/>
              </a:ext>
            </a:extLst>
          </p:cNvPr>
          <p:cNvSpPr>
            <a:spLocks noGrp="1"/>
          </p:cNvSpPr>
          <p:nvPr>
            <p:ph type="dt" sz="half" idx="10"/>
          </p:nvPr>
        </p:nvSpPr>
        <p:spPr/>
        <p:txBody>
          <a:bodyPr/>
          <a:lstStyle/>
          <a:p>
            <a:fld id="{FB7CCD89-8376-432E-BEE8-8396D9870BCA}" type="datetime1">
              <a:rPr lang="en-US" smtClean="0"/>
              <a:t>10/26/2024</a:t>
            </a:fld>
            <a:endParaRPr lang="en-US"/>
          </a:p>
        </p:txBody>
      </p:sp>
      <p:sp>
        <p:nvSpPr>
          <p:cNvPr id="5" name="Espaço Reservado para Rodapé 4">
            <a:extLst>
              <a:ext uri="{FF2B5EF4-FFF2-40B4-BE49-F238E27FC236}">
                <a16:creationId xmlns:a16="http://schemas.microsoft.com/office/drawing/2014/main" id="{55974E21-25E7-4322-9EB6-3184853D604B}"/>
              </a:ext>
            </a:extLst>
          </p:cNvPr>
          <p:cNvSpPr>
            <a:spLocks noGrp="1"/>
          </p:cNvSpPr>
          <p:nvPr>
            <p:ph type="ftr" sz="quarter" idx="11"/>
          </p:nvPr>
        </p:nvSpPr>
        <p:spPr/>
        <p:txBody>
          <a:bodyPr/>
          <a:lstStyle/>
          <a:p>
            <a:endParaRPr lang="en-US"/>
          </a:p>
        </p:txBody>
      </p:sp>
      <p:sp>
        <p:nvSpPr>
          <p:cNvPr id="6" name="Espaço Reservado para Número de Slide 5">
            <a:extLst>
              <a:ext uri="{FF2B5EF4-FFF2-40B4-BE49-F238E27FC236}">
                <a16:creationId xmlns:a16="http://schemas.microsoft.com/office/drawing/2014/main" id="{6725ACCE-BBDE-4D13-B02D-9425A97EBB03}"/>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384259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1E272A-1AAD-4805-8748-A55EA66CA2D5}"/>
              </a:ext>
            </a:extLst>
          </p:cNvPr>
          <p:cNvSpPr>
            <a:spLocks noGrp="1"/>
          </p:cNvSpPr>
          <p:nvPr>
            <p:ph type="title"/>
          </p:nvPr>
        </p:nvSpPr>
        <p:spPr/>
        <p:txBody>
          <a:body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id="{011D4C15-F770-41AA-9B60-212566E52CCD}"/>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Conteúdo 3">
            <a:extLst>
              <a:ext uri="{FF2B5EF4-FFF2-40B4-BE49-F238E27FC236}">
                <a16:creationId xmlns:a16="http://schemas.microsoft.com/office/drawing/2014/main" id="{FC413873-0763-4509-B70F-7B9733CE2976}"/>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Data 4">
            <a:extLst>
              <a:ext uri="{FF2B5EF4-FFF2-40B4-BE49-F238E27FC236}">
                <a16:creationId xmlns:a16="http://schemas.microsoft.com/office/drawing/2014/main" id="{CB3C4A95-E8FF-4F0C-AFB2-F38AC46B0420}"/>
              </a:ext>
            </a:extLst>
          </p:cNvPr>
          <p:cNvSpPr>
            <a:spLocks noGrp="1"/>
          </p:cNvSpPr>
          <p:nvPr>
            <p:ph type="dt" sz="half" idx="10"/>
          </p:nvPr>
        </p:nvSpPr>
        <p:spPr/>
        <p:txBody>
          <a:bodyPr/>
          <a:lstStyle/>
          <a:p>
            <a:fld id="{A3CD9C33-E1CF-45F4-86E0-A268F834D141}" type="datetime1">
              <a:rPr lang="en-US" smtClean="0"/>
              <a:t>10/26/2024</a:t>
            </a:fld>
            <a:endParaRPr lang="en-US"/>
          </a:p>
        </p:txBody>
      </p:sp>
      <p:sp>
        <p:nvSpPr>
          <p:cNvPr id="6" name="Espaço Reservado para Rodapé 5">
            <a:extLst>
              <a:ext uri="{FF2B5EF4-FFF2-40B4-BE49-F238E27FC236}">
                <a16:creationId xmlns:a16="http://schemas.microsoft.com/office/drawing/2014/main" id="{FC79F3A0-29AD-4B10-B2BF-33EA323E62C4}"/>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id="{7AED052E-DCBF-4983-9EC2-CB456A0FBDFA}"/>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138062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85DDB2-0758-4235-8139-2EAC73EE4EF6}"/>
              </a:ext>
            </a:extLst>
          </p:cNvPr>
          <p:cNvSpPr>
            <a:spLocks noGrp="1"/>
          </p:cNvSpPr>
          <p:nvPr>
            <p:ph type="title"/>
          </p:nvPr>
        </p:nvSpPr>
        <p:spPr>
          <a:xfrm>
            <a:off x="839788" y="365125"/>
            <a:ext cx="10515600" cy="1325563"/>
          </a:xfrm>
        </p:spPr>
        <p:txBody>
          <a:body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id="{A8DF113F-CF3A-4474-96D0-E3FFF4FC5B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EE636DD-9DAE-4D8F-B497-5F98DDC8CA77}"/>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Texto 4">
            <a:extLst>
              <a:ext uri="{FF2B5EF4-FFF2-40B4-BE49-F238E27FC236}">
                <a16:creationId xmlns:a16="http://schemas.microsoft.com/office/drawing/2014/main" id="{BD97A56B-95A4-4081-8898-AADF43621B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67BB3DF-8B57-438B-B862-02720868410B}"/>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Espaço Reservado para Data 6">
            <a:extLst>
              <a:ext uri="{FF2B5EF4-FFF2-40B4-BE49-F238E27FC236}">
                <a16:creationId xmlns:a16="http://schemas.microsoft.com/office/drawing/2014/main" id="{3385E96F-6DF0-48BE-93C3-E8B919B407F9}"/>
              </a:ext>
            </a:extLst>
          </p:cNvPr>
          <p:cNvSpPr>
            <a:spLocks noGrp="1"/>
          </p:cNvSpPr>
          <p:nvPr>
            <p:ph type="dt" sz="half" idx="10"/>
          </p:nvPr>
        </p:nvSpPr>
        <p:spPr/>
        <p:txBody>
          <a:bodyPr/>
          <a:lstStyle/>
          <a:p>
            <a:fld id="{84F35290-D52A-4186-A88B-F22586B2303F}" type="datetime1">
              <a:rPr lang="en-US" smtClean="0"/>
              <a:t>10/26/2024</a:t>
            </a:fld>
            <a:endParaRPr lang="en-US"/>
          </a:p>
        </p:txBody>
      </p:sp>
      <p:sp>
        <p:nvSpPr>
          <p:cNvPr id="8" name="Espaço Reservado para Rodapé 7">
            <a:extLst>
              <a:ext uri="{FF2B5EF4-FFF2-40B4-BE49-F238E27FC236}">
                <a16:creationId xmlns:a16="http://schemas.microsoft.com/office/drawing/2014/main" id="{BE44E56E-2D69-4006-B28E-DDA3562BD0CA}"/>
              </a:ext>
            </a:extLst>
          </p:cNvPr>
          <p:cNvSpPr>
            <a:spLocks noGrp="1"/>
          </p:cNvSpPr>
          <p:nvPr>
            <p:ph type="ftr" sz="quarter" idx="11"/>
          </p:nvPr>
        </p:nvSpPr>
        <p:spPr/>
        <p:txBody>
          <a:bodyPr/>
          <a:lstStyle/>
          <a:p>
            <a:endParaRPr lang="en-US"/>
          </a:p>
        </p:txBody>
      </p:sp>
      <p:sp>
        <p:nvSpPr>
          <p:cNvPr id="9" name="Espaço Reservado para Número de Slide 8">
            <a:extLst>
              <a:ext uri="{FF2B5EF4-FFF2-40B4-BE49-F238E27FC236}">
                <a16:creationId xmlns:a16="http://schemas.microsoft.com/office/drawing/2014/main" id="{D88C24EE-236B-465A-A866-BE60B599CEA4}"/>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140585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C99770-1B39-428A-BCEB-5979CC32C125}"/>
              </a:ext>
            </a:extLst>
          </p:cNvPr>
          <p:cNvSpPr>
            <a:spLocks noGrp="1"/>
          </p:cNvSpPr>
          <p:nvPr>
            <p:ph type="title"/>
          </p:nvPr>
        </p:nvSpPr>
        <p:spPr/>
        <p:txBody>
          <a:bodyPr/>
          <a:lstStyle/>
          <a:p>
            <a:r>
              <a:rPr lang="pt-BR"/>
              <a:t>Clique para editar o título Mestre</a:t>
            </a:r>
            <a:endParaRPr lang="en-US"/>
          </a:p>
        </p:txBody>
      </p:sp>
      <p:sp>
        <p:nvSpPr>
          <p:cNvPr id="3" name="Espaço Reservado para Data 2">
            <a:extLst>
              <a:ext uri="{FF2B5EF4-FFF2-40B4-BE49-F238E27FC236}">
                <a16:creationId xmlns:a16="http://schemas.microsoft.com/office/drawing/2014/main" id="{C2F32EA1-3FB0-4FFC-8137-DA8FF353F585}"/>
              </a:ext>
            </a:extLst>
          </p:cNvPr>
          <p:cNvSpPr>
            <a:spLocks noGrp="1"/>
          </p:cNvSpPr>
          <p:nvPr>
            <p:ph type="dt" sz="half" idx="10"/>
          </p:nvPr>
        </p:nvSpPr>
        <p:spPr/>
        <p:txBody>
          <a:bodyPr/>
          <a:lstStyle/>
          <a:p>
            <a:fld id="{BFB15FE9-CF96-459A-8AC3-15330EE51813}" type="datetime1">
              <a:rPr lang="en-US" smtClean="0"/>
              <a:t>10/26/2024</a:t>
            </a:fld>
            <a:endParaRPr lang="en-US"/>
          </a:p>
        </p:txBody>
      </p:sp>
      <p:sp>
        <p:nvSpPr>
          <p:cNvPr id="4" name="Espaço Reservado para Rodapé 3">
            <a:extLst>
              <a:ext uri="{FF2B5EF4-FFF2-40B4-BE49-F238E27FC236}">
                <a16:creationId xmlns:a16="http://schemas.microsoft.com/office/drawing/2014/main" id="{28AD4EF0-6E0F-4359-A113-3D109F378FA1}"/>
              </a:ext>
            </a:extLst>
          </p:cNvPr>
          <p:cNvSpPr>
            <a:spLocks noGrp="1"/>
          </p:cNvSpPr>
          <p:nvPr>
            <p:ph type="ftr" sz="quarter" idx="11"/>
          </p:nvPr>
        </p:nvSpPr>
        <p:spPr/>
        <p:txBody>
          <a:bodyPr/>
          <a:lstStyle/>
          <a:p>
            <a:endParaRPr lang="en-US"/>
          </a:p>
        </p:txBody>
      </p:sp>
      <p:sp>
        <p:nvSpPr>
          <p:cNvPr id="5" name="Espaço Reservado para Número de Slide 4">
            <a:extLst>
              <a:ext uri="{FF2B5EF4-FFF2-40B4-BE49-F238E27FC236}">
                <a16:creationId xmlns:a16="http://schemas.microsoft.com/office/drawing/2014/main" id="{98DDBF5F-06D9-4250-9206-CACD92A9B498}"/>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2734890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6B0B824-43EC-42AF-8409-C8A50C921C38}"/>
              </a:ext>
            </a:extLst>
          </p:cNvPr>
          <p:cNvSpPr>
            <a:spLocks noGrp="1"/>
          </p:cNvSpPr>
          <p:nvPr>
            <p:ph type="dt" sz="half" idx="10"/>
          </p:nvPr>
        </p:nvSpPr>
        <p:spPr/>
        <p:txBody>
          <a:bodyPr/>
          <a:lstStyle/>
          <a:p>
            <a:fld id="{41A05374-BE09-49F6-BC14-24317126DC28}" type="datetime1">
              <a:rPr lang="en-US" smtClean="0"/>
              <a:t>10/26/2024</a:t>
            </a:fld>
            <a:endParaRPr lang="en-US"/>
          </a:p>
        </p:txBody>
      </p:sp>
      <p:sp>
        <p:nvSpPr>
          <p:cNvPr id="3" name="Espaço Reservado para Rodapé 2">
            <a:extLst>
              <a:ext uri="{FF2B5EF4-FFF2-40B4-BE49-F238E27FC236}">
                <a16:creationId xmlns:a16="http://schemas.microsoft.com/office/drawing/2014/main" id="{B4F4A88A-9438-423E-ACA4-C153B7FE2F06}"/>
              </a:ext>
            </a:extLst>
          </p:cNvPr>
          <p:cNvSpPr>
            <a:spLocks noGrp="1"/>
          </p:cNvSpPr>
          <p:nvPr>
            <p:ph type="ftr" sz="quarter" idx="11"/>
          </p:nvPr>
        </p:nvSpPr>
        <p:spPr/>
        <p:txBody>
          <a:bodyPr/>
          <a:lstStyle/>
          <a:p>
            <a:endParaRPr lang="en-US"/>
          </a:p>
        </p:txBody>
      </p:sp>
      <p:sp>
        <p:nvSpPr>
          <p:cNvPr id="4" name="Espaço Reservado para Número de Slide 3">
            <a:extLst>
              <a:ext uri="{FF2B5EF4-FFF2-40B4-BE49-F238E27FC236}">
                <a16:creationId xmlns:a16="http://schemas.microsoft.com/office/drawing/2014/main" id="{512A4E57-2A6E-4586-A97E-2363E8E569E8}"/>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415345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4D15ED-E38C-4A47-B9F8-6A990F8EBDDE}"/>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a:p>
        </p:txBody>
      </p:sp>
      <p:sp>
        <p:nvSpPr>
          <p:cNvPr id="3" name="Espaço Reservado para Conteúdo 2">
            <a:extLst>
              <a:ext uri="{FF2B5EF4-FFF2-40B4-BE49-F238E27FC236}">
                <a16:creationId xmlns:a16="http://schemas.microsoft.com/office/drawing/2014/main" id="{4A8A2921-F3A2-426F-82BF-97B8BE033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Texto 3">
            <a:extLst>
              <a:ext uri="{FF2B5EF4-FFF2-40B4-BE49-F238E27FC236}">
                <a16:creationId xmlns:a16="http://schemas.microsoft.com/office/drawing/2014/main" id="{375A202F-1867-48AB-A439-54691BAE38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990288BF-6BFF-4D40-928C-294B820ACD02}"/>
              </a:ext>
            </a:extLst>
          </p:cNvPr>
          <p:cNvSpPr>
            <a:spLocks noGrp="1"/>
          </p:cNvSpPr>
          <p:nvPr>
            <p:ph type="dt" sz="half" idx="10"/>
          </p:nvPr>
        </p:nvSpPr>
        <p:spPr/>
        <p:txBody>
          <a:bodyPr/>
          <a:lstStyle/>
          <a:p>
            <a:fld id="{8395B4F9-4C98-4D87-843E-EDBE7E162E87}" type="datetime1">
              <a:rPr lang="en-US" smtClean="0"/>
              <a:t>10/26/2024</a:t>
            </a:fld>
            <a:endParaRPr lang="en-US"/>
          </a:p>
        </p:txBody>
      </p:sp>
      <p:sp>
        <p:nvSpPr>
          <p:cNvPr id="6" name="Espaço Reservado para Rodapé 5">
            <a:extLst>
              <a:ext uri="{FF2B5EF4-FFF2-40B4-BE49-F238E27FC236}">
                <a16:creationId xmlns:a16="http://schemas.microsoft.com/office/drawing/2014/main" id="{7B92926A-ACF1-41AB-8F02-CD724E661627}"/>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id="{8CE1FC87-C562-475B-9718-52AA3413289F}"/>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4105833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31E75-DE54-49F8-A777-2DE40D831083}"/>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a:p>
        </p:txBody>
      </p:sp>
      <p:sp>
        <p:nvSpPr>
          <p:cNvPr id="3" name="Espaço Reservado para Imagem 2">
            <a:extLst>
              <a:ext uri="{FF2B5EF4-FFF2-40B4-BE49-F238E27FC236}">
                <a16:creationId xmlns:a16="http://schemas.microsoft.com/office/drawing/2014/main" id="{E2E3EE04-6345-4B9E-8AB5-E99AFF1409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ço Reservado para Texto 3">
            <a:extLst>
              <a:ext uri="{FF2B5EF4-FFF2-40B4-BE49-F238E27FC236}">
                <a16:creationId xmlns:a16="http://schemas.microsoft.com/office/drawing/2014/main" id="{17A27997-3204-4A83-A0AE-39021A07A4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4D3EDB4-8524-4401-BE55-752455EA9DBF}"/>
              </a:ext>
            </a:extLst>
          </p:cNvPr>
          <p:cNvSpPr>
            <a:spLocks noGrp="1"/>
          </p:cNvSpPr>
          <p:nvPr>
            <p:ph type="dt" sz="half" idx="10"/>
          </p:nvPr>
        </p:nvSpPr>
        <p:spPr/>
        <p:txBody>
          <a:bodyPr/>
          <a:lstStyle/>
          <a:p>
            <a:fld id="{82D71E51-CAAD-401D-A1A9-57B102D63959}" type="datetime1">
              <a:rPr lang="en-US" smtClean="0"/>
              <a:t>10/26/2024</a:t>
            </a:fld>
            <a:endParaRPr lang="en-US"/>
          </a:p>
        </p:txBody>
      </p:sp>
      <p:sp>
        <p:nvSpPr>
          <p:cNvPr id="6" name="Espaço Reservado para Rodapé 5">
            <a:extLst>
              <a:ext uri="{FF2B5EF4-FFF2-40B4-BE49-F238E27FC236}">
                <a16:creationId xmlns:a16="http://schemas.microsoft.com/office/drawing/2014/main" id="{D54C4D31-4C10-4D57-89A5-D5DF2B849BBB}"/>
              </a:ext>
            </a:extLst>
          </p:cNvPr>
          <p:cNvSpPr>
            <a:spLocks noGrp="1"/>
          </p:cNvSpPr>
          <p:nvPr>
            <p:ph type="ftr" sz="quarter" idx="11"/>
          </p:nvPr>
        </p:nvSpPr>
        <p:spPr/>
        <p:txBody>
          <a:bodyPr/>
          <a:lstStyle/>
          <a:p>
            <a:endParaRPr lang="en-US"/>
          </a:p>
        </p:txBody>
      </p:sp>
      <p:sp>
        <p:nvSpPr>
          <p:cNvPr id="7" name="Espaço Reservado para Número de Slide 6">
            <a:extLst>
              <a:ext uri="{FF2B5EF4-FFF2-40B4-BE49-F238E27FC236}">
                <a16:creationId xmlns:a16="http://schemas.microsoft.com/office/drawing/2014/main" id="{40B66899-D015-418E-A531-9964FBCCA91A}"/>
              </a:ext>
            </a:extLst>
          </p:cNvPr>
          <p:cNvSpPr>
            <a:spLocks noGrp="1"/>
          </p:cNvSpPr>
          <p:nvPr>
            <p:ph type="sldNum" sz="quarter" idx="12"/>
          </p:nvPr>
        </p:nvSpPr>
        <p:spPr/>
        <p:txBody>
          <a:bodyPr/>
          <a:lstStyle/>
          <a:p>
            <a:fld id="{E5A77450-9D5F-42C4-925C-7A5ABE65C98B}" type="slidenum">
              <a:rPr lang="en-US" smtClean="0"/>
              <a:t>‹nº›</a:t>
            </a:fld>
            <a:endParaRPr lang="en-US"/>
          </a:p>
        </p:txBody>
      </p:sp>
    </p:spTree>
    <p:extLst>
      <p:ext uri="{BB962C8B-B14F-4D97-AF65-F5344CB8AC3E}">
        <p14:creationId xmlns:p14="http://schemas.microsoft.com/office/powerpoint/2010/main" val="244377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C4E714C-1954-41A9-81DF-2A4BAA6096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US"/>
          </a:p>
        </p:txBody>
      </p:sp>
      <p:sp>
        <p:nvSpPr>
          <p:cNvPr id="3" name="Espaço Reservado para Texto 2">
            <a:extLst>
              <a:ext uri="{FF2B5EF4-FFF2-40B4-BE49-F238E27FC236}">
                <a16:creationId xmlns:a16="http://schemas.microsoft.com/office/drawing/2014/main" id="{B484928A-386C-4F41-92DB-967E621121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3">
            <a:extLst>
              <a:ext uri="{FF2B5EF4-FFF2-40B4-BE49-F238E27FC236}">
                <a16:creationId xmlns:a16="http://schemas.microsoft.com/office/drawing/2014/main" id="{388A1FE5-E580-4B6B-B78B-F8C118245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7DEFC-2635-4B0D-9257-DFEBE350529B}" type="datetime1">
              <a:rPr lang="en-US" smtClean="0"/>
              <a:t>10/26/2024</a:t>
            </a:fld>
            <a:endParaRPr lang="en-US"/>
          </a:p>
        </p:txBody>
      </p:sp>
      <p:sp>
        <p:nvSpPr>
          <p:cNvPr id="5" name="Espaço Reservado para Rodapé 4">
            <a:extLst>
              <a:ext uri="{FF2B5EF4-FFF2-40B4-BE49-F238E27FC236}">
                <a16:creationId xmlns:a16="http://schemas.microsoft.com/office/drawing/2014/main" id="{763351A2-94B9-4EE8-88DE-901658A5D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ço Reservado para Número de Slide 5">
            <a:extLst>
              <a:ext uri="{FF2B5EF4-FFF2-40B4-BE49-F238E27FC236}">
                <a16:creationId xmlns:a16="http://schemas.microsoft.com/office/drawing/2014/main" id="{ADCA7535-214D-4FF6-B374-B7BD324A23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77450-9D5F-42C4-925C-7A5ABE65C98B}" type="slidenum">
              <a:rPr lang="en-US" smtClean="0"/>
              <a:t>‹nº›</a:t>
            </a:fld>
            <a:endParaRPr lang="en-US"/>
          </a:p>
        </p:txBody>
      </p:sp>
    </p:spTree>
    <p:extLst>
      <p:ext uri="{BB962C8B-B14F-4D97-AF65-F5344CB8AC3E}">
        <p14:creationId xmlns:p14="http://schemas.microsoft.com/office/powerpoint/2010/main" val="4250837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uno.com.br/artigos/patrimonio-liquido/"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uno.com.br/artigos/importancia-do-mercado-de-capitais/"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suno.com.br/artigos/ativo/" TargetMode="External"/><Relationship Id="rId2" Type="http://schemas.openxmlformats.org/officeDocument/2006/relationships/hyperlink" Target="https://www.suno.com.br/artigos/alavancagem-financeira/"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suno.com.br/artigos/capital-proprio/"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statusinvest.com.br/termos/a/ativo-circulante"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uno.com.br/artigos/os-indicadores-mais-importantes-em-uma-analise/"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log.terrainvestimentos.com.br/acoes-guia-completo/"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aisretorno.com/portal/termos/r/receita-liquida" TargetMode="External"/><Relationship Id="rId2" Type="http://schemas.openxmlformats.org/officeDocument/2006/relationships/hyperlink" Target="https://maisretorno.com/portal/termos/a/ativos"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uno.com.br/artigos/taxa-de-retorno/"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2898050" y="2632612"/>
            <a:ext cx="6395899" cy="584775"/>
          </a:xfrm>
          <a:prstGeom prst="rect">
            <a:avLst/>
          </a:prstGeom>
          <a:noFill/>
        </p:spPr>
        <p:txBody>
          <a:bodyPr wrap="square" rtlCol="0">
            <a:spAutoFit/>
          </a:bodyPr>
          <a:lstStyle/>
          <a:p>
            <a:r>
              <a:rPr lang="pt-BR" sz="3200" dirty="0">
                <a:cs typeface="Arial" panose="020B0604020202020204" pitchFamily="34" charset="0"/>
              </a:rPr>
              <a:t>Curso de Análise Fundamentalista </a:t>
            </a:r>
            <a:endParaRPr lang="en-US" sz="3200" dirty="0">
              <a:cs typeface="Arial" panose="020B0604020202020204" pitchFamily="34" charset="0"/>
            </a:endParaRPr>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76279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451337"/>
            <a:ext cx="7940842" cy="1661993"/>
          </a:xfrm>
          <a:prstGeom prst="rect">
            <a:avLst/>
          </a:prstGeom>
          <a:noFill/>
        </p:spPr>
        <p:txBody>
          <a:bodyPr wrap="square" rtlCol="0">
            <a:spAutoFit/>
          </a:bodyPr>
          <a:lstStyle/>
          <a:p>
            <a:r>
              <a:rPr lang="pt-BR" sz="2800" dirty="0">
                <a:solidFill>
                  <a:srgbClr val="1C1D1F"/>
                </a:solidFill>
                <a:cs typeface="Times New Roman" panose="02020603050405020304" pitchFamily="18" charset="0"/>
              </a:rPr>
              <a:t>Demonstrativo</a:t>
            </a:r>
            <a:r>
              <a:rPr lang="pt-BR" sz="2800" dirty="0">
                <a:solidFill>
                  <a:srgbClr val="1C1D1F"/>
                </a:solidFill>
                <a:effectLst/>
                <a:latin typeface="Arial" panose="020B0604020202020204" pitchFamily="34" charset="0"/>
                <a:ea typeface="Times New Roman" panose="02020603050405020304" pitchFamily="18" charset="0"/>
                <a:cs typeface="Times New Roman" panose="02020603050405020304" pitchFamily="18" charset="0"/>
              </a:rPr>
              <a:t> de resultado do exercício (DRE)</a:t>
            </a:r>
          </a:p>
          <a:p>
            <a:endParaRPr lang="pt-BR" sz="2800" dirty="0">
              <a:solidFill>
                <a:srgbClr val="1C1D1F"/>
              </a:solidFill>
              <a:latin typeface="Arial" panose="020B0604020202020204" pitchFamily="34" charset="0"/>
              <a:ea typeface="Calibri" panose="020F0502020204030204" pitchFamily="34" charset="0"/>
              <a:cs typeface="Times New Roman" panose="02020603050405020304" pitchFamily="18" charset="0"/>
            </a:endParaRPr>
          </a:p>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
        <p:nvSpPr>
          <p:cNvPr id="2" name="CaixaDeTexto 1">
            <a:extLst>
              <a:ext uri="{FF2B5EF4-FFF2-40B4-BE49-F238E27FC236}">
                <a16:creationId xmlns:a16="http://schemas.microsoft.com/office/drawing/2014/main" id="{DAA9D4D9-E1C3-4AB7-9767-D952ABCAAB7A}"/>
              </a:ext>
            </a:extLst>
          </p:cNvPr>
          <p:cNvSpPr txBox="1"/>
          <p:nvPr/>
        </p:nvSpPr>
        <p:spPr>
          <a:xfrm>
            <a:off x="4336420" y="1069331"/>
            <a:ext cx="5389745" cy="6073329"/>
          </a:xfrm>
          <a:prstGeom prst="rect">
            <a:avLst/>
          </a:prstGeom>
          <a:noFill/>
        </p:spPr>
        <p:txBody>
          <a:bodyPr wrap="none" rtlCol="0">
            <a:spAutoFit/>
          </a:bodyPr>
          <a:lstStyle/>
          <a:p>
            <a:pPr>
              <a:lnSpc>
                <a:spcPct val="107000"/>
              </a:lnSpc>
              <a:spcAft>
                <a:spcPts val="800"/>
              </a:spcAft>
            </a:pPr>
            <a:r>
              <a:rPr lang="pt-BR" sz="1200" b="1" dirty="0">
                <a:effectLst/>
                <a:latin typeface="Calibri" panose="020F0502020204030204" pitchFamily="34" charset="0"/>
                <a:ea typeface="Calibri" panose="020F0502020204030204" pitchFamily="34" charset="0"/>
                <a:cs typeface="Times New Roman" panose="02020603050405020304" pitchFamily="18" charset="0"/>
              </a:rPr>
              <a:t>Receita Bruta</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Deduções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b="1" dirty="0">
                <a:effectLst/>
                <a:latin typeface="Calibri" panose="020F0502020204030204" pitchFamily="34" charset="0"/>
                <a:ea typeface="Calibri" panose="020F0502020204030204" pitchFamily="34" charset="0"/>
                <a:cs typeface="Times New Roman" panose="02020603050405020304" pitchFamily="18" charset="0"/>
              </a:rPr>
              <a:t>Receita Líquida</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Custos dos produtos/mercadorias/serviços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b="1" dirty="0">
                <a:effectLst/>
                <a:latin typeface="Calibri" panose="020F0502020204030204" pitchFamily="34" charset="0"/>
                <a:ea typeface="Calibri" panose="020F0502020204030204" pitchFamily="34" charset="0"/>
                <a:cs typeface="Times New Roman" panose="02020603050405020304" pitchFamily="18" charset="0"/>
              </a:rPr>
              <a:t>Lucro Bruto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Despesas de vendas/administrativas/operacionais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Outras receitas operacionais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b="1" dirty="0">
                <a:effectLst/>
                <a:latin typeface="Calibri" panose="020F0502020204030204" pitchFamily="34" charset="0"/>
                <a:ea typeface="Calibri" panose="020F0502020204030204" pitchFamily="34" charset="0"/>
                <a:cs typeface="Times New Roman" panose="02020603050405020304" pitchFamily="18" charset="0"/>
              </a:rPr>
              <a:t>Lucro Operacional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Receitas Financeiras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Despesas Financeiras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b="1" dirty="0">
                <a:effectLst/>
                <a:latin typeface="Calibri" panose="020F0502020204030204" pitchFamily="34" charset="0"/>
                <a:ea typeface="Calibri" panose="020F0502020204030204" pitchFamily="34" charset="0"/>
                <a:cs typeface="Times New Roman" panose="02020603050405020304" pitchFamily="18" charset="0"/>
              </a:rPr>
              <a:t>Lucro Antes dos Juros e Impostos, Depreciação e Amortização (EBITDA ou LAJIDA)</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Depreciação e Amortização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b="1" dirty="0">
                <a:effectLst/>
                <a:latin typeface="Calibri" panose="020F0502020204030204" pitchFamily="34" charset="0"/>
                <a:ea typeface="Calibri" panose="020F0502020204030204" pitchFamily="34" charset="0"/>
                <a:cs typeface="Times New Roman" panose="02020603050405020304" pitchFamily="18" charset="0"/>
              </a:rPr>
              <a:t>Lucro Antes dos Juros e Impostos (EBIT ou LAJIR)</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Imposto de Renda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Contribuição social sobre o lucro líquido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b="1" dirty="0">
                <a:effectLst/>
                <a:latin typeface="Calibri" panose="020F0502020204030204" pitchFamily="34" charset="0"/>
                <a:ea typeface="Calibri" panose="020F0502020204030204" pitchFamily="34" charset="0"/>
                <a:cs typeface="Times New Roman" panose="02020603050405020304" pitchFamily="18" charset="0"/>
              </a:rPr>
              <a:t>Lucro Operacional Líquido de IR</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Doações e contribuições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dirty="0">
                <a:effectLst/>
                <a:latin typeface="Calibri" panose="020F0502020204030204" pitchFamily="34" charset="0"/>
                <a:ea typeface="Calibri" panose="020F0502020204030204" pitchFamily="34" charset="0"/>
                <a:cs typeface="Times New Roman" panose="02020603050405020304" pitchFamily="18" charset="0"/>
              </a:rPr>
              <a:t>- Participações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200" b="1" dirty="0">
                <a:effectLst/>
                <a:latin typeface="Calibri" panose="020F0502020204030204" pitchFamily="34" charset="0"/>
                <a:ea typeface="Calibri" panose="020F0502020204030204" pitchFamily="34" charset="0"/>
                <a:cs typeface="Times New Roman" panose="02020603050405020304" pitchFamily="18" charset="0"/>
              </a:rPr>
              <a:t>Lucro Líquido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5492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
        <p:nvSpPr>
          <p:cNvPr id="3" name="CaixaDeTexto 2">
            <a:extLst>
              <a:ext uri="{FF2B5EF4-FFF2-40B4-BE49-F238E27FC236}">
                <a16:creationId xmlns:a16="http://schemas.microsoft.com/office/drawing/2014/main" id="{AC58B910-90F0-4276-ACEC-C7F508408E37}"/>
              </a:ext>
            </a:extLst>
          </p:cNvPr>
          <p:cNvSpPr txBox="1"/>
          <p:nvPr/>
        </p:nvSpPr>
        <p:spPr>
          <a:xfrm>
            <a:off x="1704463" y="620294"/>
            <a:ext cx="8783074" cy="4401205"/>
          </a:xfrm>
          <a:prstGeom prst="rect">
            <a:avLst/>
          </a:prstGeom>
          <a:noFill/>
        </p:spPr>
        <p:txBody>
          <a:bodyPr wrap="square" rtlCol="0">
            <a:spAutoFit/>
          </a:bodyPr>
          <a:lstStyle/>
          <a:p>
            <a:r>
              <a:rPr lang="pt-BR" sz="2800" dirty="0"/>
              <a:t>Análise </a:t>
            </a:r>
            <a:r>
              <a:rPr lang="pt-BR" sz="2800" dirty="0">
                <a:cs typeface="Arial" panose="020B0604020202020204" pitchFamily="34" charset="0"/>
              </a:rPr>
              <a:t>vertical</a:t>
            </a:r>
            <a:r>
              <a:rPr lang="pt-BR" sz="2800" dirty="0"/>
              <a:t> e horizontal</a:t>
            </a:r>
          </a:p>
          <a:p>
            <a:endParaRPr lang="pt-BR" sz="2800" dirty="0"/>
          </a:p>
          <a:p>
            <a:pPr algn="l"/>
            <a:r>
              <a:rPr lang="pt-BR" sz="2800" b="1" i="0" dirty="0">
                <a:solidFill>
                  <a:srgbClr val="212529"/>
                </a:solidFill>
                <a:effectLst/>
              </a:rPr>
              <a:t>A análise vertical e horizontal são formas de entender a dinâmica das operações de um negócio.</a:t>
            </a:r>
            <a:endParaRPr lang="pt-BR" sz="2800" b="0" i="0" dirty="0">
              <a:solidFill>
                <a:srgbClr val="212529"/>
              </a:solidFill>
              <a:effectLst/>
            </a:endParaRPr>
          </a:p>
          <a:p>
            <a:pPr algn="l"/>
            <a:r>
              <a:rPr lang="pt-BR" sz="2800" b="0" i="0" dirty="0">
                <a:solidFill>
                  <a:srgbClr val="212529"/>
                </a:solidFill>
                <a:effectLst/>
              </a:rPr>
              <a:t>Em resumo, a análise vertical visa descobrir qual o percentual que cada setor da empresa corresponde nos resultados.</a:t>
            </a:r>
          </a:p>
          <a:p>
            <a:pPr algn="l"/>
            <a:r>
              <a:rPr lang="pt-BR" sz="2800" b="0" i="0" dirty="0">
                <a:solidFill>
                  <a:srgbClr val="212529"/>
                </a:solidFill>
                <a:effectLst/>
              </a:rPr>
              <a:t>Por outro lado, a análise horizontal tem como foco a evolução dos resultados da companhia ao longo do tempo.</a:t>
            </a:r>
          </a:p>
          <a:p>
            <a:endParaRPr lang="en-US" sz="2800" dirty="0"/>
          </a:p>
        </p:txBody>
      </p:sp>
    </p:spTree>
    <p:extLst>
      <p:ext uri="{BB962C8B-B14F-4D97-AF65-F5344CB8AC3E}">
        <p14:creationId xmlns:p14="http://schemas.microsoft.com/office/powerpoint/2010/main" val="135359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243263" y="540084"/>
            <a:ext cx="7940842" cy="800219"/>
          </a:xfrm>
          <a:prstGeom prst="rect">
            <a:avLst/>
          </a:prstGeom>
          <a:noFill/>
        </p:spPr>
        <p:txBody>
          <a:bodyPr wrap="square" rtlCol="0">
            <a:spAutoFit/>
          </a:bodyPr>
          <a:lstStyle/>
          <a:p>
            <a:endParaRPr lang="en-US" sz="2800" dirty="0">
              <a:solidFill>
                <a:srgbClr val="1C1D1F"/>
              </a:solidFill>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graphicFrame>
        <p:nvGraphicFramePr>
          <p:cNvPr id="7" name="Tabela 6">
            <a:extLst>
              <a:ext uri="{FF2B5EF4-FFF2-40B4-BE49-F238E27FC236}">
                <a16:creationId xmlns:a16="http://schemas.microsoft.com/office/drawing/2014/main" id="{B5C0863A-291C-4BCB-A5C5-69201BE5FE8D}"/>
              </a:ext>
            </a:extLst>
          </p:cNvPr>
          <p:cNvGraphicFramePr>
            <a:graphicFrameLocks noGrp="1"/>
          </p:cNvGraphicFramePr>
          <p:nvPr>
            <p:extLst>
              <p:ext uri="{D42A27DB-BD31-4B8C-83A1-F6EECF244321}">
                <p14:modId xmlns:p14="http://schemas.microsoft.com/office/powerpoint/2010/main" val="294505665"/>
              </p:ext>
            </p:extLst>
          </p:nvPr>
        </p:nvGraphicFramePr>
        <p:xfrm>
          <a:off x="168695" y="651933"/>
          <a:ext cx="11858206" cy="3970869"/>
        </p:xfrm>
        <a:graphic>
          <a:graphicData uri="http://schemas.openxmlformats.org/drawingml/2006/table">
            <a:tbl>
              <a:tblPr>
                <a:tableStyleId>{5C22544A-7EE6-4342-B048-85BDC9FD1C3A}</a:tableStyleId>
              </a:tblPr>
              <a:tblGrid>
                <a:gridCol w="2252295">
                  <a:extLst>
                    <a:ext uri="{9D8B030D-6E8A-4147-A177-3AD203B41FA5}">
                      <a16:colId xmlns:a16="http://schemas.microsoft.com/office/drawing/2014/main" val="3290142785"/>
                    </a:ext>
                  </a:extLst>
                </a:gridCol>
                <a:gridCol w="722203">
                  <a:extLst>
                    <a:ext uri="{9D8B030D-6E8A-4147-A177-3AD203B41FA5}">
                      <a16:colId xmlns:a16="http://schemas.microsoft.com/office/drawing/2014/main" val="706954221"/>
                    </a:ext>
                  </a:extLst>
                </a:gridCol>
                <a:gridCol w="651818">
                  <a:extLst>
                    <a:ext uri="{9D8B030D-6E8A-4147-A177-3AD203B41FA5}">
                      <a16:colId xmlns:a16="http://schemas.microsoft.com/office/drawing/2014/main" val="165568758"/>
                    </a:ext>
                  </a:extLst>
                </a:gridCol>
                <a:gridCol w="722203">
                  <a:extLst>
                    <a:ext uri="{9D8B030D-6E8A-4147-A177-3AD203B41FA5}">
                      <a16:colId xmlns:a16="http://schemas.microsoft.com/office/drawing/2014/main" val="2285036024"/>
                    </a:ext>
                  </a:extLst>
                </a:gridCol>
                <a:gridCol w="725263">
                  <a:extLst>
                    <a:ext uri="{9D8B030D-6E8A-4147-A177-3AD203B41FA5}">
                      <a16:colId xmlns:a16="http://schemas.microsoft.com/office/drawing/2014/main" val="2452317150"/>
                    </a:ext>
                  </a:extLst>
                </a:gridCol>
                <a:gridCol w="722203">
                  <a:extLst>
                    <a:ext uri="{9D8B030D-6E8A-4147-A177-3AD203B41FA5}">
                      <a16:colId xmlns:a16="http://schemas.microsoft.com/office/drawing/2014/main" val="688365451"/>
                    </a:ext>
                  </a:extLst>
                </a:gridCol>
                <a:gridCol w="771167">
                  <a:extLst>
                    <a:ext uri="{9D8B030D-6E8A-4147-A177-3AD203B41FA5}">
                      <a16:colId xmlns:a16="http://schemas.microsoft.com/office/drawing/2014/main" val="3441001088"/>
                    </a:ext>
                  </a:extLst>
                </a:gridCol>
                <a:gridCol w="722203">
                  <a:extLst>
                    <a:ext uri="{9D8B030D-6E8A-4147-A177-3AD203B41FA5}">
                      <a16:colId xmlns:a16="http://schemas.microsoft.com/office/drawing/2014/main" val="1385141852"/>
                    </a:ext>
                  </a:extLst>
                </a:gridCol>
                <a:gridCol w="651818">
                  <a:extLst>
                    <a:ext uri="{9D8B030D-6E8A-4147-A177-3AD203B41FA5}">
                      <a16:colId xmlns:a16="http://schemas.microsoft.com/office/drawing/2014/main" val="2579223238"/>
                    </a:ext>
                  </a:extLst>
                </a:gridCol>
                <a:gridCol w="722203">
                  <a:extLst>
                    <a:ext uri="{9D8B030D-6E8A-4147-A177-3AD203B41FA5}">
                      <a16:colId xmlns:a16="http://schemas.microsoft.com/office/drawing/2014/main" val="937500619"/>
                    </a:ext>
                  </a:extLst>
                </a:gridCol>
                <a:gridCol w="722203">
                  <a:extLst>
                    <a:ext uri="{9D8B030D-6E8A-4147-A177-3AD203B41FA5}">
                      <a16:colId xmlns:a16="http://schemas.microsoft.com/office/drawing/2014/main" val="2848255435"/>
                    </a:ext>
                  </a:extLst>
                </a:gridCol>
                <a:gridCol w="587555">
                  <a:extLst>
                    <a:ext uri="{9D8B030D-6E8A-4147-A177-3AD203B41FA5}">
                      <a16:colId xmlns:a16="http://schemas.microsoft.com/office/drawing/2014/main" val="2024014672"/>
                    </a:ext>
                  </a:extLst>
                </a:gridCol>
                <a:gridCol w="575314">
                  <a:extLst>
                    <a:ext uri="{9D8B030D-6E8A-4147-A177-3AD203B41FA5}">
                      <a16:colId xmlns:a16="http://schemas.microsoft.com/office/drawing/2014/main" val="2797588216"/>
                    </a:ext>
                  </a:extLst>
                </a:gridCol>
                <a:gridCol w="722203">
                  <a:extLst>
                    <a:ext uri="{9D8B030D-6E8A-4147-A177-3AD203B41FA5}">
                      <a16:colId xmlns:a16="http://schemas.microsoft.com/office/drawing/2014/main" val="125326850"/>
                    </a:ext>
                  </a:extLst>
                </a:gridCol>
                <a:gridCol w="587555">
                  <a:extLst>
                    <a:ext uri="{9D8B030D-6E8A-4147-A177-3AD203B41FA5}">
                      <a16:colId xmlns:a16="http://schemas.microsoft.com/office/drawing/2014/main" val="403546296"/>
                    </a:ext>
                  </a:extLst>
                </a:gridCol>
              </a:tblGrid>
              <a:tr h="229765">
                <a:tc>
                  <a:txBody>
                    <a:bodyPr/>
                    <a:lstStyle/>
                    <a:p>
                      <a:pPr algn="l" fontAlgn="ctr"/>
                      <a:r>
                        <a:rPr lang="en-US" sz="9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noFill/>
                  </a:tcPr>
                </a:tc>
                <a:tc>
                  <a:txBody>
                    <a:bodyPr/>
                    <a:lstStyle/>
                    <a:p>
                      <a:pPr algn="ctr" fontAlgn="ctr"/>
                      <a:r>
                        <a:rPr lang="en-US" sz="900" u="none" strike="noStrike" dirty="0">
                          <a:effectLst/>
                        </a:rPr>
                        <a:t>4T2022</a:t>
                      </a:r>
                      <a:endParaRPr lang="en-US" sz="900" b="0" i="0" u="none" strike="noStrike" dirty="0">
                        <a:solidFill>
                          <a:srgbClr val="000000"/>
                        </a:solidFill>
                        <a:effectLst/>
                        <a:latin typeface="Segoe UI" panose="020B0502040204020203" pitchFamily="34" charset="0"/>
                      </a:endParaRPr>
                    </a:p>
                  </a:txBody>
                  <a:tcPr marL="8147" marR="8147" marT="8147" marB="0" anchor="ctr">
                    <a:noFill/>
                  </a:tcPr>
                </a:tc>
                <a:tc>
                  <a:txBody>
                    <a:bodyPr/>
                    <a:lstStyle/>
                    <a:p>
                      <a:pPr algn="ctr" fontAlgn="ctr"/>
                      <a:r>
                        <a:rPr lang="en-US" sz="900" u="none" strike="noStrike" dirty="0">
                          <a:effectLst/>
                        </a:rPr>
                        <a:t>AV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accent4">
                        <a:lumMod val="20000"/>
                        <a:lumOff val="80000"/>
                      </a:schemeClr>
                    </a:solidFill>
                  </a:tcPr>
                </a:tc>
                <a:tc>
                  <a:txBody>
                    <a:bodyPr/>
                    <a:lstStyle/>
                    <a:p>
                      <a:pPr algn="ctr" fontAlgn="ctr"/>
                      <a:r>
                        <a:rPr lang="en-US" sz="900" u="none" strike="noStrike" dirty="0">
                          <a:effectLst/>
                        </a:rPr>
                        <a:t>AH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bg2">
                        <a:lumMod val="90000"/>
                      </a:schemeClr>
                    </a:solidFill>
                  </a:tcPr>
                </a:tc>
                <a:tc>
                  <a:txBody>
                    <a:bodyPr/>
                    <a:lstStyle/>
                    <a:p>
                      <a:pPr algn="l" fontAlgn="ctr"/>
                      <a:r>
                        <a:rPr lang="en-US" sz="900" u="none" strike="noStrike" dirty="0">
                          <a:effectLst/>
                        </a:rPr>
                        <a:t>3T2022</a:t>
                      </a:r>
                      <a:endParaRPr lang="en-US" sz="900" b="0" i="0" u="none" strike="noStrike" dirty="0">
                        <a:solidFill>
                          <a:srgbClr val="000000"/>
                        </a:solidFill>
                        <a:effectLst/>
                        <a:latin typeface="Segoe UI" panose="020B0502040204020203" pitchFamily="34" charset="0"/>
                      </a:endParaRPr>
                    </a:p>
                  </a:txBody>
                  <a:tcPr marL="8147" marR="8147" marT="8147" marB="0" anchor="ctr">
                    <a:noFill/>
                  </a:tcPr>
                </a:tc>
                <a:tc>
                  <a:txBody>
                    <a:bodyPr/>
                    <a:lstStyle/>
                    <a:p>
                      <a:pPr algn="ctr" fontAlgn="ctr"/>
                      <a:r>
                        <a:rPr lang="en-US" sz="900" u="none" strike="noStrike" dirty="0">
                          <a:effectLst/>
                        </a:rPr>
                        <a:t>AV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accent4">
                        <a:lumMod val="20000"/>
                        <a:lumOff val="80000"/>
                      </a:schemeClr>
                    </a:solidFill>
                  </a:tcPr>
                </a:tc>
                <a:tc>
                  <a:txBody>
                    <a:bodyPr/>
                    <a:lstStyle/>
                    <a:p>
                      <a:pPr algn="ctr" fontAlgn="ctr"/>
                      <a:r>
                        <a:rPr lang="en-US" sz="900" u="none" strike="noStrike" dirty="0">
                          <a:effectLst/>
                        </a:rPr>
                        <a:t>AH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bg2">
                        <a:lumMod val="90000"/>
                      </a:schemeClr>
                    </a:solidFill>
                  </a:tcPr>
                </a:tc>
                <a:tc>
                  <a:txBody>
                    <a:bodyPr/>
                    <a:lstStyle/>
                    <a:p>
                      <a:pPr algn="l" fontAlgn="ctr"/>
                      <a:r>
                        <a:rPr lang="en-US" sz="900" u="none" strike="noStrike">
                          <a:effectLst/>
                        </a:rPr>
                        <a:t>2T2022</a:t>
                      </a:r>
                      <a:endParaRPr lang="en-US" sz="900" b="0" i="0" u="none" strike="noStrike">
                        <a:solidFill>
                          <a:srgbClr val="000000"/>
                        </a:solidFill>
                        <a:effectLst/>
                        <a:latin typeface="Segoe UI" panose="020B0502040204020203" pitchFamily="34" charset="0"/>
                      </a:endParaRPr>
                    </a:p>
                  </a:txBody>
                  <a:tcPr marL="8147" marR="8147" marT="8147" marB="0" anchor="ctr">
                    <a:noFill/>
                  </a:tcPr>
                </a:tc>
                <a:tc>
                  <a:txBody>
                    <a:bodyPr/>
                    <a:lstStyle/>
                    <a:p>
                      <a:pPr algn="ctr" fontAlgn="ctr"/>
                      <a:r>
                        <a:rPr lang="en-US" sz="900" u="none" strike="noStrike" dirty="0">
                          <a:effectLst/>
                        </a:rPr>
                        <a:t>AV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accent4">
                        <a:lumMod val="20000"/>
                        <a:lumOff val="80000"/>
                      </a:schemeClr>
                    </a:solidFill>
                  </a:tcPr>
                </a:tc>
                <a:tc>
                  <a:txBody>
                    <a:bodyPr/>
                    <a:lstStyle/>
                    <a:p>
                      <a:pPr algn="ctr" fontAlgn="ctr"/>
                      <a:r>
                        <a:rPr lang="en-US" sz="900" u="none" strike="noStrike" dirty="0">
                          <a:effectLst/>
                        </a:rPr>
                        <a:t>AH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1T2022</a:t>
                      </a:r>
                      <a:endParaRPr lang="en-US" sz="900" b="0" i="0" u="none" strike="noStrike" dirty="0">
                        <a:solidFill>
                          <a:srgbClr val="000000"/>
                        </a:solidFill>
                        <a:effectLst/>
                        <a:latin typeface="Segoe UI" panose="020B0502040204020203" pitchFamily="34" charset="0"/>
                      </a:endParaRPr>
                    </a:p>
                  </a:txBody>
                  <a:tcPr marL="8147" marR="8147" marT="8147" marB="0" anchor="ctr">
                    <a:noFill/>
                  </a:tcPr>
                </a:tc>
                <a:tc>
                  <a:txBody>
                    <a:bodyPr/>
                    <a:lstStyle/>
                    <a:p>
                      <a:pPr algn="ctr" fontAlgn="ctr"/>
                      <a:r>
                        <a:rPr lang="en-US" sz="900" u="none" strike="noStrike" dirty="0">
                          <a:effectLst/>
                        </a:rPr>
                        <a:t>AV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accent4">
                        <a:lumMod val="20000"/>
                        <a:lumOff val="80000"/>
                      </a:schemeClr>
                    </a:solidFill>
                  </a:tcPr>
                </a:tc>
                <a:tc>
                  <a:txBody>
                    <a:bodyPr/>
                    <a:lstStyle/>
                    <a:p>
                      <a:pPr algn="ctr" fontAlgn="ctr"/>
                      <a:r>
                        <a:rPr lang="en-US" sz="900" u="none" strike="noStrike" dirty="0">
                          <a:effectLst/>
                        </a:rPr>
                        <a:t>AH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4T2021</a:t>
                      </a:r>
                      <a:endParaRPr lang="en-US" sz="900" b="0" i="0" u="none" strike="noStrike">
                        <a:solidFill>
                          <a:srgbClr val="000000"/>
                        </a:solidFill>
                        <a:effectLst/>
                        <a:latin typeface="Segoe UI" panose="020B0502040204020203" pitchFamily="34" charset="0"/>
                      </a:endParaRPr>
                    </a:p>
                  </a:txBody>
                  <a:tcPr marL="8147" marR="8147" marT="8147" marB="0" anchor="ctr">
                    <a:noFill/>
                  </a:tcPr>
                </a:tc>
                <a:tc>
                  <a:txBody>
                    <a:bodyPr/>
                    <a:lstStyle/>
                    <a:p>
                      <a:pPr algn="ctr" fontAlgn="ctr"/>
                      <a:r>
                        <a:rPr lang="en-US" sz="900" u="none" strike="noStrike" dirty="0">
                          <a:effectLst/>
                        </a:rPr>
                        <a:t>AV </a:t>
                      </a:r>
                      <a:r>
                        <a:rPr lang="en-US" sz="700" u="none" strike="noStrike" dirty="0">
                          <a:effectLst/>
                        </a:rPr>
                        <a:t>%</a:t>
                      </a:r>
                      <a:endParaRPr lang="en-US" sz="900" b="0" i="0" u="none" strike="noStrike" dirty="0">
                        <a:solidFill>
                          <a:srgbClr val="000000"/>
                        </a:solidFill>
                        <a:effectLst/>
                        <a:latin typeface="Segoe UI" panose="020B0502040204020203" pitchFamily="34" charset="0"/>
                      </a:endParaRPr>
                    </a:p>
                  </a:txBody>
                  <a:tcPr marL="8147" marR="8147" marT="8147" marB="0" anchor="ctr">
                    <a:solidFill>
                      <a:schemeClr val="accent4">
                        <a:lumMod val="20000"/>
                        <a:lumOff val="80000"/>
                      </a:schemeClr>
                    </a:solidFill>
                  </a:tcPr>
                </a:tc>
                <a:extLst>
                  <a:ext uri="{0D108BD9-81ED-4DB2-BD59-A6C34878D82A}">
                    <a16:rowId xmlns:a16="http://schemas.microsoft.com/office/drawing/2014/main" val="4242811270"/>
                  </a:ext>
                </a:extLst>
              </a:tr>
              <a:tr h="257268">
                <a:tc>
                  <a:txBody>
                    <a:bodyPr/>
                    <a:lstStyle/>
                    <a:p>
                      <a:pPr algn="l" fontAlgn="b"/>
                      <a:r>
                        <a:rPr lang="en-US" sz="900" u="none" strike="noStrike">
                          <a:effectLst/>
                        </a:rPr>
                        <a:t>Receita Líquida</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dirty="0">
                          <a:effectLst/>
                        </a:rPr>
                        <a:t>973,71</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l"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-50,97%</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1.985,79</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l"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5,97%</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1.873,99</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l"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22,48%</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1.530,00</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l"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-13,96%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1.778,32</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l"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4136483678"/>
                  </a:ext>
                </a:extLst>
              </a:tr>
              <a:tr h="257268">
                <a:tc>
                  <a:txBody>
                    <a:bodyPr/>
                    <a:lstStyle/>
                    <a:p>
                      <a:pPr algn="l" fontAlgn="ctr"/>
                      <a:r>
                        <a:rPr lang="en-US" sz="900" u="none" strike="noStrike">
                          <a:effectLst/>
                        </a:rPr>
                        <a:t>Custos - (R$)</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ctr"/>
                      <a:r>
                        <a:rPr lang="en-US" sz="900" u="none" strike="noStrike" dirty="0">
                          <a:effectLst/>
                        </a:rPr>
                        <a:t>-374,56</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-38%</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-38,83%</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-612,31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-31%</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-6,85%</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-657,34</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-35%</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42,25%</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-462,1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-30%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-36,26%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-725,01</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-41%</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3396189971"/>
                  </a:ext>
                </a:extLst>
              </a:tr>
              <a:tr h="257268">
                <a:tc>
                  <a:txBody>
                    <a:bodyPr/>
                    <a:lstStyle/>
                    <a:p>
                      <a:pPr algn="l" fontAlgn="b"/>
                      <a:r>
                        <a:rPr lang="en-US" sz="900" u="none" strike="noStrike">
                          <a:effectLst/>
                        </a:rPr>
                        <a:t>Lucro Bruto - (R$)</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dirty="0">
                          <a:effectLst/>
                        </a:rPr>
                        <a:t>599,15</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62%</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-56,38%</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1.373,48</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69%</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12,89%</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1.216,65</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65%</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13,93%</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1.067,90</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70%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1,39%</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1.053,31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59%</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2540445549"/>
                  </a:ext>
                </a:extLst>
              </a:tr>
              <a:tr h="257268">
                <a:tc>
                  <a:txBody>
                    <a:bodyPr/>
                    <a:lstStyle/>
                    <a:p>
                      <a:pPr algn="l" fontAlgn="ctr"/>
                      <a:r>
                        <a:rPr lang="en-US" sz="900" u="none" strike="noStrike">
                          <a:effectLst/>
                        </a:rPr>
                        <a:t>Despesas/Receitas Operacionais - (R$)</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ctr"/>
                      <a:r>
                        <a:rPr lang="en-US" sz="900" u="none" strike="noStrike">
                          <a:effectLst/>
                        </a:rPr>
                        <a:t>66,12</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-168,96%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-95,88</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-50,58%</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-194,01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-10%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65,55%</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-117,19</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15,13%</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-101,79</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3635889135"/>
                  </a:ext>
                </a:extLst>
              </a:tr>
              <a:tr h="257268">
                <a:tc>
                  <a:txBody>
                    <a:bodyPr/>
                    <a:lstStyle/>
                    <a:p>
                      <a:pPr algn="l" fontAlgn="b"/>
                      <a:r>
                        <a:rPr lang="en-US" sz="900" u="none" strike="noStrike" dirty="0">
                          <a:effectLst/>
                        </a:rPr>
                        <a:t>EBITDA - (R$)</a:t>
                      </a:r>
                      <a:endParaRPr lang="en-US" sz="900" b="0" i="0" u="none" strike="noStrike" dirty="0">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a:effectLst/>
                        </a:rPr>
                        <a:t>900,5</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92%</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-41,63%</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1.542,69</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78%</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25,35%</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1.230,71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66%</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8,44%</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1.134,97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74%</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-9,68%</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1.256,57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71%</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2982650631"/>
                  </a:ext>
                </a:extLst>
              </a:tr>
              <a:tr h="257268">
                <a:tc>
                  <a:txBody>
                    <a:bodyPr/>
                    <a:lstStyle/>
                    <a:p>
                      <a:pPr algn="l" fontAlgn="b"/>
                      <a:r>
                        <a:rPr lang="en-US" sz="900" u="none" strike="noStrike">
                          <a:effectLst/>
                        </a:rPr>
                        <a:t>Amortização/Depreciação</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a:effectLst/>
                        </a:rPr>
                        <a:t>-196,84</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-20%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-25,75%</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-265,1</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-13%</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27,42%</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-208,06</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-11%</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12,92%</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-184,26</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-12%</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-39,59%</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-305,04</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-17%</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2057148282"/>
                  </a:ext>
                </a:extLst>
              </a:tr>
              <a:tr h="257268">
                <a:tc>
                  <a:txBody>
                    <a:bodyPr/>
                    <a:lstStyle/>
                    <a:p>
                      <a:pPr algn="l" fontAlgn="b"/>
                      <a:r>
                        <a:rPr lang="en-US" sz="900" u="none" strike="noStrike">
                          <a:effectLst/>
                        </a:rPr>
                        <a:t>EBIT - (R$)</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a:effectLst/>
                        </a:rPr>
                        <a:t>665,27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68%</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-47,93%</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1.277,59</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64%</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24,93%</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1.022,64</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55%</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7,57%</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950,71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62%</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-0,09%</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951,52</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54%</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3428493926"/>
                  </a:ext>
                </a:extLst>
              </a:tr>
              <a:tr h="214389">
                <a:tc>
                  <a:txBody>
                    <a:bodyPr/>
                    <a:lstStyle/>
                    <a:p>
                      <a:pPr algn="l" fontAlgn="b"/>
                      <a:r>
                        <a:rPr lang="en-US" sz="900" u="none" strike="noStrike">
                          <a:effectLst/>
                        </a:rPr>
                        <a:t>Resultado Financeiro</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a:effectLst/>
                        </a:rPr>
                        <a:t>14,17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-145,42%</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-31,2</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-83,74%</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-191,9</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-10%</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322,04%</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-45,47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-66,66%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-136,39</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-8%</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4070717329"/>
                  </a:ext>
                </a:extLst>
              </a:tr>
              <a:tr h="214389">
                <a:tc>
                  <a:txBody>
                    <a:bodyPr/>
                    <a:lstStyle/>
                    <a:p>
                      <a:pPr algn="l" fontAlgn="ctr"/>
                      <a:r>
                        <a:rPr lang="en-US" sz="900" u="none" strike="noStrike">
                          <a:effectLst/>
                        </a:rPr>
                        <a:t>Impostos - (R$)</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ctr"/>
                      <a:r>
                        <a:rPr lang="en-US" sz="900" u="none" strike="noStrike" dirty="0">
                          <a:effectLst/>
                        </a:rPr>
                        <a:t>247,27</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25%</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-154,46%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-454,08</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-23%</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136,91%</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-191,67</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-10%</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-217,06%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163,73</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11%</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149,21%</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65,7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3846390422"/>
                  </a:ext>
                </a:extLst>
              </a:tr>
              <a:tr h="257268">
                <a:tc>
                  <a:txBody>
                    <a:bodyPr/>
                    <a:lstStyle/>
                    <a:p>
                      <a:pPr algn="l" fontAlgn="b"/>
                      <a:r>
                        <a:rPr lang="en-US" sz="900" u="none" strike="noStrike">
                          <a:effectLst/>
                        </a:rPr>
                        <a:t>Lucro Líquido</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a:effectLst/>
                        </a:rPr>
                        <a:t>926,71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95%</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16,96%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792,31</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40%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23,98%</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639,08</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34%</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-40,22%</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1.068,97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70%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21,36%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880,83</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50%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3459636508"/>
                  </a:ext>
                </a:extLst>
              </a:tr>
              <a:tr h="257268">
                <a:tc>
                  <a:txBody>
                    <a:bodyPr/>
                    <a:lstStyle/>
                    <a:p>
                      <a:pPr algn="l" fontAlgn="ctr"/>
                      <a:r>
                        <a:rPr lang="en-US" sz="900" u="none" strike="noStrike">
                          <a:effectLst/>
                        </a:rPr>
                        <a:t>Lucro atribuído a Controladora</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ctr"/>
                      <a:r>
                        <a:rPr lang="en-US" sz="900" u="none" strike="noStrike">
                          <a:effectLst/>
                        </a:rPr>
                        <a:t>926,71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95%</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16,96%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792,31</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40%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23,98%</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639,08</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34%</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-40,22%</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1.068,97</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70%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21,36%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880,83</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50%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163668748"/>
                  </a:ext>
                </a:extLst>
              </a:tr>
              <a:tr h="257268">
                <a:tc>
                  <a:txBody>
                    <a:bodyPr/>
                    <a:lstStyle/>
                    <a:p>
                      <a:pPr algn="l" fontAlgn="b"/>
                      <a:r>
                        <a:rPr lang="en-US" sz="900" u="none" strike="noStrike">
                          <a:effectLst/>
                        </a:rPr>
                        <a:t>Dívida Bruta - (R$)</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a:effectLst/>
                        </a:rPr>
                        <a:t>9.222,76</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947%</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0,49%</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9.178,18</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462%</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38,10%</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6.646,01</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a:effectLst/>
                        </a:rPr>
                        <a:t>355%</a:t>
                      </a:r>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38,16%</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4.810,32</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314%</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23,30%</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3.901,29</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219%</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1566462937"/>
                  </a:ext>
                </a:extLst>
              </a:tr>
              <a:tr h="257268">
                <a:tc>
                  <a:txBody>
                    <a:bodyPr/>
                    <a:lstStyle/>
                    <a:p>
                      <a:pPr algn="l" fontAlgn="b"/>
                      <a:r>
                        <a:rPr lang="en-US" sz="900" u="none" strike="noStrike">
                          <a:effectLst/>
                        </a:rPr>
                        <a:t>Marge Bruta - (%)</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a:effectLst/>
                        </a:rPr>
                        <a:t>61,53%</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-11,05%</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69,17%</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6,55%</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64,92%</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endParaRPr lang="en-US" sz="900" b="0" i="0" u="none" strike="noStrike">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-6,99%</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69,80%</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17,85%</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59,23%</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468018313"/>
                  </a:ext>
                </a:extLst>
              </a:tr>
              <a:tr h="257268">
                <a:tc>
                  <a:txBody>
                    <a:bodyPr/>
                    <a:lstStyle/>
                    <a:p>
                      <a:pPr algn="l" fontAlgn="ctr"/>
                      <a:r>
                        <a:rPr lang="en-US" sz="900" u="none" strike="noStrike">
                          <a:effectLst/>
                        </a:rPr>
                        <a:t>Marge Ebitda - (%)</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ctr"/>
                      <a:r>
                        <a:rPr lang="en-US" sz="900" u="none" strike="noStrike">
                          <a:effectLst/>
                        </a:rPr>
                        <a:t>92,48%</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19,04%</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77,69%</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18,30%</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65,67%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-11,47%</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74,18%</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4,98%</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70,66%</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831718675"/>
                  </a:ext>
                </a:extLst>
              </a:tr>
              <a:tr h="225110">
                <a:tc>
                  <a:txBody>
                    <a:bodyPr/>
                    <a:lstStyle/>
                    <a:p>
                      <a:pPr algn="l" fontAlgn="b"/>
                      <a:r>
                        <a:rPr lang="en-US" sz="900" u="none" strike="noStrike">
                          <a:effectLst/>
                        </a:rPr>
                        <a:t>arge Líquida - (%)</a:t>
                      </a:r>
                      <a:endParaRPr lang="en-US" sz="900" b="0" i="0" u="none" strike="noStrike">
                        <a:solidFill>
                          <a:srgbClr val="000000"/>
                        </a:solidFill>
                        <a:effectLst/>
                        <a:latin typeface="Calibri" panose="020F0502020204030204" pitchFamily="34" charset="0"/>
                      </a:endParaRPr>
                    </a:p>
                  </a:txBody>
                  <a:tcPr marL="8147" marR="8147" marT="8147" marB="0" anchor="b">
                    <a:noFill/>
                  </a:tcPr>
                </a:tc>
                <a:tc>
                  <a:txBody>
                    <a:bodyPr/>
                    <a:lstStyle/>
                    <a:p>
                      <a:pPr algn="ctr" fontAlgn="ctr"/>
                      <a:r>
                        <a:rPr lang="en-US" sz="900" u="none" strike="noStrike">
                          <a:effectLst/>
                        </a:rPr>
                        <a:t>95,17%</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138,52%</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39,90%</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17,01%</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a:effectLst/>
                        </a:rPr>
                        <a:t>34,10%</a:t>
                      </a:r>
                      <a:endParaRPr lang="en-US" sz="900" b="0" i="0" u="none" strike="noStrike">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-51,20%</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69,87%</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tc>
                  <a:txBody>
                    <a:bodyPr/>
                    <a:lstStyle/>
                    <a:p>
                      <a:pPr algn="ctr" fontAlgn="ctr"/>
                      <a:r>
                        <a:rPr lang="en-US" sz="900" u="none" strike="noStrike" dirty="0">
                          <a:effectLst/>
                        </a:rPr>
                        <a:t>41,07%</a:t>
                      </a:r>
                      <a:endParaRPr lang="en-US" sz="900" b="0" i="0" u="none" strike="noStrike" dirty="0">
                        <a:solidFill>
                          <a:srgbClr val="000000"/>
                        </a:solidFill>
                        <a:effectLst/>
                        <a:latin typeface="Calibri" panose="020F0502020204030204" pitchFamily="34" charset="0"/>
                      </a:endParaRPr>
                    </a:p>
                  </a:txBody>
                  <a:tcPr marL="8147" marR="8147" marT="8147" marB="0" anchor="ctr">
                    <a:solidFill>
                      <a:schemeClr val="bg2">
                        <a:lumMod val="90000"/>
                      </a:schemeClr>
                    </a:solidFill>
                  </a:tcPr>
                </a:tc>
                <a:tc>
                  <a:txBody>
                    <a:bodyPr/>
                    <a:lstStyle/>
                    <a:p>
                      <a:pPr algn="ctr" fontAlgn="ctr"/>
                      <a:r>
                        <a:rPr lang="en-US" sz="900" u="none" strike="noStrike" dirty="0">
                          <a:effectLst/>
                        </a:rPr>
                        <a:t>49,53%</a:t>
                      </a:r>
                      <a:endParaRPr lang="en-US" sz="900" b="0" i="0" u="none" strike="noStrike" dirty="0">
                        <a:solidFill>
                          <a:srgbClr val="000000"/>
                        </a:solidFill>
                        <a:effectLst/>
                        <a:latin typeface="Calibri" panose="020F0502020204030204" pitchFamily="34" charset="0"/>
                      </a:endParaRPr>
                    </a:p>
                  </a:txBody>
                  <a:tcPr marL="8147" marR="8147" marT="8147" marB="0" anchor="ctr">
                    <a:noFill/>
                  </a:tcPr>
                </a:tc>
                <a:tc>
                  <a:txBody>
                    <a:bodyPr/>
                    <a:lstStyle/>
                    <a:p>
                      <a:pPr algn="ctr" fontAlgn="b"/>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8147" marR="8147" marT="8147" marB="0" anchor="b">
                    <a:solidFill>
                      <a:schemeClr val="accent4">
                        <a:lumMod val="20000"/>
                        <a:lumOff val="80000"/>
                      </a:schemeClr>
                    </a:solidFill>
                  </a:tcPr>
                </a:tc>
                <a:extLst>
                  <a:ext uri="{0D108BD9-81ED-4DB2-BD59-A6C34878D82A}">
                    <a16:rowId xmlns:a16="http://schemas.microsoft.com/office/drawing/2014/main" val="1085368561"/>
                  </a:ext>
                </a:extLst>
              </a:tr>
            </a:tbl>
          </a:graphicData>
        </a:graphic>
      </p:graphicFrame>
    </p:spTree>
    <p:extLst>
      <p:ext uri="{BB962C8B-B14F-4D97-AF65-F5344CB8AC3E}">
        <p14:creationId xmlns:p14="http://schemas.microsoft.com/office/powerpoint/2010/main" val="2946360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2" y="565484"/>
            <a:ext cx="9508335" cy="5909310"/>
          </a:xfrm>
          <a:prstGeom prst="rect">
            <a:avLst/>
          </a:prstGeom>
          <a:noFill/>
        </p:spPr>
        <p:txBody>
          <a:bodyPr wrap="square" rtlCol="0">
            <a:spAutoFit/>
          </a:bodyPr>
          <a:lstStyle/>
          <a:p>
            <a:pPr algn="l"/>
            <a:r>
              <a:rPr lang="pt-BR" sz="2800" dirty="0"/>
              <a:t>Como usar os indicadores</a:t>
            </a:r>
            <a:endParaRPr lang="pt-BR" sz="2800" i="0" dirty="0">
              <a:effectLst/>
            </a:endParaRPr>
          </a:p>
          <a:p>
            <a:pPr algn="l"/>
            <a:endParaRPr lang="pt-BR" sz="2000" b="1" dirty="0"/>
          </a:p>
          <a:p>
            <a:pPr algn="l"/>
            <a:endParaRPr lang="pt-BR" sz="2000" b="1" i="0" dirty="0">
              <a:effectLst/>
            </a:endParaRPr>
          </a:p>
          <a:p>
            <a:pPr algn="l">
              <a:buFont typeface="Arial" panose="020B0604020202020204" pitchFamily="34" charset="0"/>
              <a:buChar char="•"/>
            </a:pPr>
            <a:r>
              <a:rPr lang="pt-BR" sz="2000" b="1" i="0" dirty="0">
                <a:effectLst/>
              </a:rPr>
              <a:t>Análise histórica</a:t>
            </a:r>
            <a:r>
              <a:rPr lang="pt-BR" sz="2000" b="0" i="0" dirty="0">
                <a:effectLst/>
              </a:rPr>
              <a:t>: busca compara a evolução do LPA ao longo do tempo.</a:t>
            </a:r>
          </a:p>
          <a:p>
            <a:pPr algn="l">
              <a:buFont typeface="Arial" panose="020B0604020202020204" pitchFamily="34" charset="0"/>
              <a:buChar char="•"/>
            </a:pPr>
            <a:r>
              <a:rPr lang="pt-BR" sz="2000" b="1" i="0" dirty="0">
                <a:effectLst/>
              </a:rPr>
              <a:t>Comparação setorial</a:t>
            </a:r>
            <a:r>
              <a:rPr lang="pt-BR" sz="2000" b="0" i="0" dirty="0">
                <a:effectLst/>
              </a:rPr>
              <a:t>: avaliar qual é o valor do LPA quando comparado com a média do setor em que a empresa atua.</a:t>
            </a:r>
          </a:p>
          <a:p>
            <a:pPr algn="l">
              <a:buFont typeface="Arial" panose="020B0604020202020204" pitchFamily="34" charset="0"/>
              <a:buChar char="•"/>
            </a:pPr>
            <a:r>
              <a:rPr lang="pt-BR" sz="2000" b="1" i="0" dirty="0">
                <a:effectLst/>
              </a:rPr>
              <a:t>Comparação entre concorrentes</a:t>
            </a:r>
            <a:r>
              <a:rPr lang="pt-BR" sz="2000" b="0" i="0" dirty="0">
                <a:effectLst/>
              </a:rPr>
              <a:t>: aqui, basta comparar qual é o LPA da empresa analisada com o LPA das suas concorrentes no mesmo setor.</a:t>
            </a:r>
          </a:p>
          <a:p>
            <a:pPr algn="l">
              <a:buFont typeface="Arial" panose="020B0604020202020204" pitchFamily="34" charset="0"/>
              <a:buChar char="•"/>
            </a:pPr>
            <a:r>
              <a:rPr lang="pt-BR" sz="2000" b="1" i="0" dirty="0">
                <a:effectLst/>
              </a:rPr>
              <a:t>Resultados recorrentes e não recorrentes</a:t>
            </a:r>
            <a:r>
              <a:rPr lang="pt-BR" sz="2000" b="0" i="0" dirty="0">
                <a:effectLst/>
              </a:rPr>
              <a:t>: avalie o LPA principalmente quando a empresa apresenta os lucros menos afetados por resultados não recorrentes, isto é, que não são gerados frequentemente pelas suas operações.</a:t>
            </a:r>
          </a:p>
          <a:p>
            <a:pPr algn="l">
              <a:buFont typeface="Arial" panose="020B0604020202020204" pitchFamily="34" charset="0"/>
              <a:buChar char="•"/>
            </a:pPr>
            <a:r>
              <a:rPr lang="pt-BR" sz="2000" b="1" i="0" dirty="0">
                <a:effectLst/>
              </a:rPr>
              <a:t>Ofertas e cancelamento de ações</a:t>
            </a:r>
            <a:r>
              <a:rPr lang="pt-BR" sz="2000" b="0" i="0" dirty="0">
                <a:effectLst/>
              </a:rPr>
              <a:t>: considere também que a emissão ou o cancelamento de ações pela empresa afeta o número de papéis que ela possui.</a:t>
            </a:r>
          </a:p>
          <a:p>
            <a:br>
              <a:rPr lang="pt-BR" sz="2800" b="1" i="0" dirty="0">
                <a:solidFill>
                  <a:srgbClr val="404040"/>
                </a:solidFill>
                <a:effectLst/>
                <a:latin typeface="Helvetica Neue"/>
              </a:rPr>
            </a:br>
            <a:endParaRPr lang="pt-BR" sz="2800" dirty="0">
              <a:solidFill>
                <a:srgbClr val="1C1D1F"/>
              </a:solidFill>
              <a:effectLst/>
              <a:ea typeface="Times New Roman" panose="02020603050405020304" pitchFamily="18" charset="0"/>
              <a:cs typeface="Times New Roman" panose="02020603050405020304" pitchFamily="18" charset="0"/>
            </a:endParaRPr>
          </a:p>
          <a:p>
            <a:endParaRPr lang="pt-BR" dirty="0">
              <a:solidFill>
                <a:srgbClr val="1C1D1F"/>
              </a:solidFill>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60098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2" y="565484"/>
            <a:ext cx="9242005" cy="4801314"/>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Indicadores de Valuation</a:t>
            </a:r>
          </a:p>
          <a:p>
            <a:endParaRPr lang="pt-BR" sz="2800" dirty="0">
              <a:solidFill>
                <a:srgbClr val="1C1D1F"/>
              </a:solidFill>
              <a:ea typeface="Times New Roman" panose="02020603050405020304" pitchFamily="18" charset="0"/>
              <a:cs typeface="Times New Roman" panose="02020603050405020304" pitchFamily="18" charset="0"/>
            </a:endParaRPr>
          </a:p>
          <a:p>
            <a:pPr algn="l"/>
            <a:r>
              <a:rPr lang="pt-BR" sz="2400" b="1" i="0" u="none" strike="noStrike" dirty="0">
                <a:solidFill>
                  <a:srgbClr val="111111"/>
                </a:solidFill>
                <a:effectLst/>
              </a:rPr>
              <a:t>Comparação de empresas pode revelar valores</a:t>
            </a:r>
          </a:p>
          <a:p>
            <a:pPr algn="l"/>
            <a:r>
              <a:rPr lang="pt-BR" sz="2400" b="0" i="0" u="none" strike="noStrike" dirty="0">
                <a:solidFill>
                  <a:srgbClr val="363636"/>
                </a:solidFill>
                <a:effectLst/>
              </a:rPr>
              <a:t>Uma das principais metodologias de venda de negócios é o </a:t>
            </a:r>
            <a:r>
              <a:rPr lang="pt-BR" sz="2400" b="1" i="0" u="none" strike="noStrike" dirty="0">
                <a:solidFill>
                  <a:srgbClr val="363636"/>
                </a:solidFill>
                <a:effectLst/>
              </a:rPr>
              <a:t>valuation por múltiplos</a:t>
            </a:r>
            <a:r>
              <a:rPr lang="pt-BR" sz="2400" b="0" i="0" u="none" strike="noStrike" dirty="0">
                <a:solidFill>
                  <a:srgbClr val="363636"/>
                </a:solidFill>
                <a:effectLst/>
              </a:rPr>
              <a:t>, que se baseia em uma equação que divide o valor de mercado por uma variável escolhida, representando os indicadores de venda. Esse cálculo visa encontrar o valor de mercado de uma empresa e é baseado em um </a:t>
            </a:r>
            <a:r>
              <a:rPr lang="pt-BR" sz="2400" b="1" i="0" u="none" strike="noStrike" dirty="0">
                <a:solidFill>
                  <a:srgbClr val="363636"/>
                </a:solidFill>
                <a:effectLst/>
              </a:rPr>
              <a:t>método comparativo </a:t>
            </a:r>
            <a:r>
              <a:rPr lang="pt-BR" sz="2400" b="0" i="0" u="none" strike="noStrike" dirty="0">
                <a:solidFill>
                  <a:srgbClr val="363636"/>
                </a:solidFill>
                <a:effectLst/>
              </a:rPr>
              <a:t>que analisa os resultados em relação a outras companhias do mesmo setor.</a:t>
            </a:r>
          </a:p>
          <a:p>
            <a:endParaRPr lang="pt-BR" sz="2800" dirty="0">
              <a:solidFill>
                <a:srgbClr val="1C1D1F"/>
              </a:solidFill>
              <a:effectLst/>
              <a:ea typeface="Times New Roman" panose="02020603050405020304" pitchFamily="18" charset="0"/>
              <a:cs typeface="Times New Roman" panose="02020603050405020304" pitchFamily="18" charset="0"/>
            </a:endParaRPr>
          </a:p>
          <a:p>
            <a:endParaRPr lang="pt-BR" dirty="0">
              <a:solidFill>
                <a:srgbClr val="1C1D1F"/>
              </a:solidFill>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190201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9206494" cy="3231654"/>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D.Y</a:t>
            </a:r>
            <a:endParaRPr lang="en-US" sz="2800" dirty="0">
              <a:effectLst/>
              <a:ea typeface="Calibri" panose="020F0502020204030204" pitchFamily="34" charset="0"/>
              <a:cs typeface="Times New Roman" panose="02020603050405020304" pitchFamily="18" charset="0"/>
            </a:endParaRPr>
          </a:p>
          <a:p>
            <a:endParaRPr lang="pt-BR" dirty="0">
              <a:solidFill>
                <a:srgbClr val="1C1D1F"/>
              </a:solidFill>
              <a:ea typeface="Times New Roman" panose="02020603050405020304" pitchFamily="18" charset="0"/>
              <a:cs typeface="Times New Roman" panose="02020603050405020304" pitchFamily="18" charset="0"/>
            </a:endParaRPr>
          </a:p>
          <a:p>
            <a:endParaRPr lang="en-US" sz="2000" dirty="0">
              <a:effectLst/>
              <a:ea typeface="Calibri" panose="020F0502020204030204" pitchFamily="34" charset="0"/>
              <a:cs typeface="Times New Roman" panose="02020603050405020304" pitchFamily="18" charset="0"/>
            </a:endParaRPr>
          </a:p>
          <a:p>
            <a:pPr algn="l"/>
            <a:r>
              <a:rPr lang="pt-BR" sz="2000" b="0" i="0" dirty="0">
                <a:effectLst/>
              </a:rPr>
              <a:t>Suponha que um investidor tenha ações da Vale (VALE3) e que a empresa pagou R$ 1,00 de proventos por cada ação durante o ano.</a:t>
            </a:r>
          </a:p>
          <a:p>
            <a:pPr algn="l"/>
            <a:r>
              <a:rPr lang="pt-BR" sz="2000" b="0" i="0" dirty="0">
                <a:effectLst/>
              </a:rPr>
              <a:t>Imagine que o preço da ação fosse R$ 50,00. Neste exemplo, o DY seria de 2%.</a:t>
            </a:r>
          </a:p>
          <a:p>
            <a:pPr algn="l"/>
            <a:r>
              <a:rPr lang="pt-BR" sz="2000" b="1" i="1" dirty="0">
                <a:effectLst/>
              </a:rPr>
              <a:t>R$ 1,00 dividido por R$ 50,00 = 0,02 x 100 = 2%</a:t>
            </a:r>
            <a:endParaRPr lang="pt-BR" sz="2000" b="0" i="0" dirty="0">
              <a:effectLst/>
            </a:endParaRPr>
          </a:p>
          <a:p>
            <a:pPr algn="l"/>
            <a:r>
              <a:rPr lang="pt-BR" sz="2000" b="0" i="0" dirty="0">
                <a:effectLst/>
              </a:rPr>
              <a:t>Isso significa que cada ação teve um retorno de 2% em dividendos da Vale neste intervalo de tempo. </a:t>
            </a: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419606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9366292" cy="4278094"/>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P/L</a:t>
            </a:r>
          </a:p>
          <a:p>
            <a:endParaRPr lang="pt-BR" sz="2800" dirty="0">
              <a:solidFill>
                <a:srgbClr val="1C1D1F"/>
              </a:solidFill>
              <a:ea typeface="Calibri" panose="020F0502020204030204" pitchFamily="34" charset="0"/>
              <a:cs typeface="Times New Roman" panose="02020603050405020304" pitchFamily="18" charset="0"/>
            </a:endParaRPr>
          </a:p>
          <a:p>
            <a:pPr algn="l" fontAlgn="base"/>
            <a:r>
              <a:rPr lang="pt-BR" b="0" i="0" dirty="0">
                <a:effectLst/>
              </a:rPr>
              <a:t>Supondo, num exemplo hipotético, que uma companhia tenha 10 milhões de ações emitidas e cada papel esteja sendo negociado no mercado ao preço de R$ 70. Se a empresa tem um lucro de R$ 100 milhões ela terá, então, um lucro de R$ 10 por ação (R$ 100 milhões dividido pela quantidade total de ações).</a:t>
            </a:r>
          </a:p>
          <a:p>
            <a:pPr algn="l" fontAlgn="base"/>
            <a:r>
              <a:rPr lang="pt-BR" b="0" i="0" dirty="0">
                <a:effectLst/>
              </a:rPr>
              <a:t>A partir deste primeiro resultado é possível calcular o P/L. Fazendo essa divisão, tem-se: 70/10 = 7. Assim, o preço/lucro da companhia é de 7. Quando se explica que uma companhia de um preço sobre lucro de 7x, significa que o preço que um investidor pagará por uma ação será recuperado em sete anos.</a:t>
            </a:r>
          </a:p>
          <a:p>
            <a:pPr algn="l" fontAlgn="base"/>
            <a:endParaRPr lang="pt-BR" dirty="0"/>
          </a:p>
          <a:p>
            <a:pPr algn="l" fontAlgn="base"/>
            <a:r>
              <a:rPr lang="pt-BR" b="0" i="0" dirty="0">
                <a:effectLst/>
              </a:rPr>
              <a:t>Quanto menor, melhor.</a:t>
            </a:r>
          </a:p>
          <a:p>
            <a:endParaRPr lang="en-US"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774913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9011186" cy="3600986"/>
          </a:xfrm>
          <a:prstGeom prst="rect">
            <a:avLst/>
          </a:prstGeom>
          <a:noFill/>
        </p:spPr>
        <p:txBody>
          <a:bodyPr wrap="square" rtlCol="0">
            <a:spAutoFit/>
          </a:bodyPr>
          <a:lstStyle/>
          <a:p>
            <a:r>
              <a:rPr lang="pt-BR" sz="2800" dirty="0">
                <a:effectLst/>
                <a:ea typeface="Times New Roman" panose="02020603050405020304" pitchFamily="18" charset="0"/>
                <a:cs typeface="Times New Roman" panose="02020603050405020304" pitchFamily="18" charset="0"/>
              </a:rPr>
              <a:t>P/EBITDA</a:t>
            </a:r>
          </a:p>
          <a:p>
            <a:endParaRPr lang="pt-BR" sz="2800" dirty="0">
              <a:ea typeface="Calibri" panose="020F0502020204030204" pitchFamily="34" charset="0"/>
              <a:cs typeface="Times New Roman" panose="02020603050405020304" pitchFamily="18" charset="0"/>
            </a:endParaRPr>
          </a:p>
          <a:p>
            <a:r>
              <a:rPr lang="pt-BR" b="0" i="0" dirty="0">
                <a:effectLst/>
              </a:rPr>
              <a:t>O P/EBITDA é uma métrica que indica o potencial de geração de caixa de uma empresa. Esse indicador calcula a razão entre o </a:t>
            </a:r>
            <a:r>
              <a:rPr lang="pt-BR" b="1" i="0" dirty="0">
                <a:effectLst/>
              </a:rPr>
              <a:t>preço da ação</a:t>
            </a:r>
            <a:r>
              <a:rPr lang="pt-BR" b="0" i="0" dirty="0">
                <a:effectLst/>
              </a:rPr>
              <a:t> e o EBITDA da empresa por ação, sendo bastante utilizado por investidores para analisar empresas listadas na bolsa de valores.</a:t>
            </a:r>
            <a:endParaRPr lang="pt-BR" sz="2800" b="0" i="0" dirty="0">
              <a:effectLst/>
              <a:cs typeface="Times New Roman" panose="02020603050405020304" pitchFamily="18" charset="0"/>
            </a:endParaRPr>
          </a:p>
          <a:p>
            <a:endParaRPr lang="pt-BR" sz="2800" dirty="0">
              <a:ea typeface="Calibri" panose="020F0502020204030204" pitchFamily="34" charset="0"/>
              <a:cs typeface="Times New Roman" panose="02020603050405020304" pitchFamily="18" charset="0"/>
            </a:endParaRPr>
          </a:p>
          <a:p>
            <a:r>
              <a:rPr lang="pt-BR" b="0" i="0" dirty="0">
                <a:effectLst/>
              </a:rPr>
              <a:t>Quando o P/EBITDA é relacionado com o total de ações negociadas pela companhia, podemos concluir que, quanto menor ele for, melhor. Isso porque ele indica que a empresa está depreciada em relação à sua geração de caixa, ou seja, que ela está mais barata em relação ao seu valor real.</a:t>
            </a:r>
            <a:endParaRPr lang="en-US" sz="18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696121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4801314"/>
          </a:xfrm>
          <a:prstGeom prst="rect">
            <a:avLst/>
          </a:prstGeom>
          <a:noFill/>
        </p:spPr>
        <p:txBody>
          <a:bodyPr wrap="square" rtlCol="0">
            <a:spAutoFit/>
          </a:bodyPr>
          <a:lstStyle/>
          <a:p>
            <a:r>
              <a:rPr lang="pt-BR" sz="2800" dirty="0">
                <a:effectLst/>
                <a:ea typeface="Times New Roman" panose="02020603050405020304" pitchFamily="18" charset="0"/>
                <a:cs typeface="Times New Roman" panose="02020603050405020304" pitchFamily="18" charset="0"/>
              </a:rPr>
              <a:t>VPA</a:t>
            </a:r>
          </a:p>
          <a:p>
            <a:r>
              <a:rPr lang="pt-BR" sz="2000" b="0" i="0" dirty="0">
                <a:effectLst/>
              </a:rPr>
              <a:t>O VPA é o </a:t>
            </a:r>
            <a:r>
              <a:rPr lang="pt-BR" sz="2000" b="1" i="0" u="none" strike="noStrike" dirty="0">
                <a:effectLst/>
                <a:hlinkClick r:id="rId2">
                  <a:extLst>
                    <a:ext uri="{A12FA001-AC4F-418D-AE19-62706E023703}">
                      <ahyp:hlinkClr xmlns:ahyp="http://schemas.microsoft.com/office/drawing/2018/hyperlinkcolor" val="tx"/>
                    </a:ext>
                  </a:extLst>
                </a:hlinkClick>
              </a:rPr>
              <a:t>patrimônio líquido da empresa</a:t>
            </a:r>
            <a:r>
              <a:rPr lang="pt-BR" sz="2000" b="0" i="0" dirty="0">
                <a:effectLst/>
              </a:rPr>
              <a:t> dividido pelo número de ações. Utilizando esta métrica e comparando ao preço da ação, podemos saber quanto o mercado está disposto a pagar pelo patrimônio líquido da empresa.</a:t>
            </a:r>
          </a:p>
          <a:p>
            <a:endParaRPr lang="pt-BR" sz="2000" dirty="0">
              <a:ea typeface="Calibri" panose="020F0502020204030204" pitchFamily="34" charset="0"/>
              <a:cs typeface="Times New Roman" panose="02020603050405020304" pitchFamily="18" charset="0"/>
            </a:endParaRPr>
          </a:p>
          <a:p>
            <a:pPr algn="l"/>
            <a:r>
              <a:rPr lang="pt-BR" sz="2000" b="1" i="0" dirty="0">
                <a:effectLst/>
              </a:rPr>
              <a:t>Qual o VPA ideal de uma ação?</a:t>
            </a:r>
            <a:endParaRPr lang="pt-BR" sz="2000" b="0" i="0" dirty="0">
              <a:effectLst/>
            </a:endParaRPr>
          </a:p>
          <a:p>
            <a:pPr algn="l">
              <a:buFont typeface="Arial" panose="020B0604020202020204" pitchFamily="34" charset="0"/>
              <a:buChar char="•"/>
            </a:pPr>
            <a:r>
              <a:rPr lang="pt-BR" sz="2000" b="0" i="0" dirty="0">
                <a:effectLst/>
              </a:rPr>
              <a:t>– P/</a:t>
            </a:r>
            <a:r>
              <a:rPr lang="pt-BR" sz="2000" b="1" i="0" dirty="0">
                <a:effectLst/>
              </a:rPr>
              <a:t>VPA</a:t>
            </a:r>
            <a:r>
              <a:rPr lang="pt-BR" sz="2000" b="0" i="0" dirty="0">
                <a:effectLst/>
              </a:rPr>
              <a:t> menor do que 1: isso significa que a empresa está valendo menos do que o seu PL. ...</a:t>
            </a:r>
          </a:p>
          <a:p>
            <a:pPr algn="l">
              <a:buFont typeface="Arial" panose="020B0604020202020204" pitchFamily="34" charset="0"/>
              <a:buChar char="•"/>
            </a:pPr>
            <a:r>
              <a:rPr lang="pt-BR" sz="2000" b="0" i="0" dirty="0">
                <a:effectLst/>
              </a:rPr>
              <a:t>– P/</a:t>
            </a:r>
            <a:r>
              <a:rPr lang="pt-BR" sz="2000" b="1" i="0" dirty="0">
                <a:effectLst/>
              </a:rPr>
              <a:t>VPA</a:t>
            </a:r>
            <a:r>
              <a:rPr lang="pt-BR" sz="2000" b="0" i="0" dirty="0">
                <a:effectLst/>
              </a:rPr>
              <a:t> maior do que 1: nesse caso, a empresa vale mais do que o seu patrimônio líquido. ...</a:t>
            </a:r>
          </a:p>
          <a:p>
            <a:pPr algn="l">
              <a:buFont typeface="Arial" panose="020B0604020202020204" pitchFamily="34" charset="0"/>
              <a:buChar char="•"/>
            </a:pPr>
            <a:r>
              <a:rPr lang="pt-BR" sz="2000" b="0" i="0" dirty="0">
                <a:effectLst/>
              </a:rPr>
              <a:t>– P/</a:t>
            </a:r>
            <a:r>
              <a:rPr lang="pt-BR" sz="2000" b="1" i="0" dirty="0">
                <a:effectLst/>
              </a:rPr>
              <a:t>VPA</a:t>
            </a:r>
            <a:r>
              <a:rPr lang="pt-BR" sz="2000" b="0" i="0" dirty="0">
                <a:effectLst/>
              </a:rPr>
              <a:t> igual a 1: aqui, temos a situação </a:t>
            </a:r>
            <a:r>
              <a:rPr lang="pt-BR" sz="2000" b="1" i="0" dirty="0">
                <a:effectLst/>
              </a:rPr>
              <a:t>ideal</a:t>
            </a:r>
            <a:r>
              <a:rPr lang="pt-BR" sz="2000" b="0" i="0" dirty="0">
                <a:effectLst/>
              </a:rPr>
              <a:t>, na qual a empresa está valendo exatamente o seu PL.</a:t>
            </a:r>
          </a:p>
          <a:p>
            <a:endParaRPr lang="en-US" sz="20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980873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3816429"/>
          </a:xfrm>
          <a:prstGeom prst="rect">
            <a:avLst/>
          </a:prstGeom>
          <a:noFill/>
        </p:spPr>
        <p:txBody>
          <a:bodyPr wrap="square" rtlCol="0">
            <a:spAutoFit/>
          </a:bodyPr>
          <a:lstStyle/>
          <a:p>
            <a:r>
              <a:rPr lang="pt-BR" sz="2800" dirty="0">
                <a:effectLst/>
                <a:ea typeface="Times New Roman" panose="02020603050405020304" pitchFamily="18" charset="0"/>
                <a:cs typeface="Times New Roman" panose="02020603050405020304" pitchFamily="18" charset="0"/>
              </a:rPr>
              <a:t>LPA</a:t>
            </a:r>
          </a:p>
          <a:p>
            <a:endParaRPr lang="pt-BR" sz="2800" dirty="0">
              <a:ea typeface="Calibri" panose="020F0502020204030204" pitchFamily="34" charset="0"/>
              <a:cs typeface="Times New Roman" panose="02020603050405020304" pitchFamily="18" charset="0"/>
            </a:endParaRPr>
          </a:p>
          <a:p>
            <a:pPr algn="l"/>
            <a:r>
              <a:rPr lang="pt-BR" sz="2000" b="0" i="0" dirty="0">
                <a:effectLst/>
              </a:rPr>
              <a:t>O LPA (sigla para </a:t>
            </a:r>
            <a:r>
              <a:rPr lang="pt-BR" sz="2000" b="1" i="0" dirty="0">
                <a:effectLst/>
              </a:rPr>
              <a:t>Lucro por Ação</a:t>
            </a:r>
            <a:r>
              <a:rPr lang="pt-BR" sz="2000" b="0" i="0" dirty="0">
                <a:effectLst/>
              </a:rPr>
              <a:t>) é um </a:t>
            </a:r>
            <a:r>
              <a:rPr lang="pt-BR" sz="2000" b="1" i="0" dirty="0">
                <a:effectLst/>
              </a:rPr>
              <a:t>indicador fundamentalista</a:t>
            </a:r>
            <a:r>
              <a:rPr lang="pt-BR" sz="2000" b="0" i="0" dirty="0">
                <a:effectLst/>
              </a:rPr>
              <a:t> que divide o lucro líquido da empresa pelo número de ações que ela possui. É um indicador bastante importante no</a:t>
            </a:r>
            <a:r>
              <a:rPr lang="pt-BR" sz="2000" b="1" i="0" u="none" strike="noStrike" dirty="0">
                <a:effectLst/>
                <a:hlinkClick r:id="rId2">
                  <a:extLst>
                    <a:ext uri="{A12FA001-AC4F-418D-AE19-62706E023703}">
                      <ahyp:hlinkClr xmlns:ahyp="http://schemas.microsoft.com/office/drawing/2018/hyperlinkcolor" val="tx"/>
                    </a:ext>
                  </a:extLst>
                </a:hlinkClick>
              </a:rPr>
              <a:t> mercado de capitais</a:t>
            </a:r>
            <a:r>
              <a:rPr lang="pt-BR" sz="2000" b="0" i="0" dirty="0">
                <a:effectLst/>
              </a:rPr>
              <a:t>, até porque, em um primeiro momento, indicará se a empresa é ou não lucrativa.</a:t>
            </a:r>
          </a:p>
          <a:p>
            <a:pPr algn="l"/>
            <a:endParaRPr lang="pt-BR" sz="2000" dirty="0"/>
          </a:p>
          <a:p>
            <a:pPr algn="l"/>
            <a:r>
              <a:rPr lang="pt-BR" sz="2000" b="0" i="0" dirty="0">
                <a:effectLst/>
              </a:rPr>
              <a:t>Acima de</a:t>
            </a:r>
            <a:r>
              <a:rPr lang="en-US" sz="2000" b="1" i="0" dirty="0">
                <a:effectLst/>
              </a:rPr>
              <a:t> 1,25</a:t>
            </a:r>
            <a:br>
              <a:rPr lang="en-US" sz="2000" dirty="0"/>
            </a:br>
            <a:endParaRPr lang="pt-BR" sz="2000" b="0" i="0" dirty="0">
              <a:solidFill>
                <a:srgbClr val="BDC1C6"/>
              </a:solidFill>
              <a:effectLst/>
            </a:endParaRPr>
          </a:p>
          <a:p>
            <a:endParaRPr lang="en-US" sz="28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3292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851119" y="289337"/>
            <a:ext cx="7940842" cy="8309967"/>
          </a:xfrm>
          <a:prstGeom prst="rect">
            <a:avLst/>
          </a:prstGeom>
          <a:noFill/>
        </p:spPr>
        <p:txBody>
          <a:bodyPr wrap="square" rtlCol="0">
            <a:spAutoFit/>
          </a:bodyPr>
          <a:lstStyle/>
          <a:p>
            <a:r>
              <a:rPr lang="pt-BR" sz="2800" dirty="0"/>
              <a:t>Índice</a:t>
            </a:r>
          </a:p>
          <a:p>
            <a:endParaRPr lang="pt-BR" sz="2800" dirty="0"/>
          </a:p>
          <a:p>
            <a:r>
              <a:rPr lang="pt-BR" sz="2000" dirty="0"/>
              <a:t>Introdução</a:t>
            </a:r>
          </a:p>
          <a:p>
            <a:r>
              <a:rPr lang="pt-BR" sz="2000" dirty="0"/>
              <a:t>Tipos de ações</a:t>
            </a:r>
          </a:p>
          <a:p>
            <a:r>
              <a:rPr lang="pt-BR" sz="2000" dirty="0"/>
              <a:t>Ações de crescimento x Ações de dividendos</a:t>
            </a:r>
          </a:p>
          <a:p>
            <a:r>
              <a:rPr lang="pt-BR" sz="2000" dirty="0"/>
              <a:t>Balanço Patrimonial</a:t>
            </a:r>
          </a:p>
          <a:p>
            <a:r>
              <a:rPr lang="pt-BR" sz="2000" dirty="0"/>
              <a:t>Demonstrativo de Resultado do Exercício</a:t>
            </a:r>
          </a:p>
          <a:p>
            <a:r>
              <a:rPr lang="pt-BR" sz="2000" dirty="0"/>
              <a:t>Análise vertical e horizontal</a:t>
            </a:r>
          </a:p>
          <a:p>
            <a:r>
              <a:rPr lang="pt-BR" sz="2000" dirty="0"/>
              <a:t>Indicadores de valuation</a:t>
            </a:r>
          </a:p>
          <a:p>
            <a:r>
              <a:rPr lang="pt-BR" sz="2000" dirty="0"/>
              <a:t>Indicadores de endividamento</a:t>
            </a:r>
          </a:p>
          <a:p>
            <a:r>
              <a:rPr lang="pt-BR" sz="2000" dirty="0"/>
              <a:t>Indicadores </a:t>
            </a:r>
            <a:r>
              <a:rPr lang="pt-BR" sz="2000" dirty="0">
                <a:solidFill>
                  <a:srgbClr val="1C1D1F"/>
                </a:solidFill>
                <a:effectLst/>
                <a:ea typeface="Times New Roman" panose="02020603050405020304" pitchFamily="18" charset="0"/>
                <a:cs typeface="Times New Roman" panose="02020603050405020304" pitchFamily="18" charset="0"/>
              </a:rPr>
              <a:t>de eficiência operacional</a:t>
            </a:r>
          </a:p>
          <a:p>
            <a:r>
              <a:rPr lang="pt-BR" sz="2000" dirty="0">
                <a:solidFill>
                  <a:srgbClr val="1C1D1F"/>
                </a:solidFill>
                <a:effectLst/>
                <a:ea typeface="Times New Roman" panose="02020603050405020304" pitchFamily="18" charset="0"/>
                <a:cs typeface="Times New Roman" panose="02020603050405020304" pitchFamily="18" charset="0"/>
              </a:rPr>
              <a:t>Filtrando as empresas</a:t>
            </a:r>
          </a:p>
          <a:p>
            <a:r>
              <a:rPr lang="pt-BR" sz="2000" dirty="0">
                <a:solidFill>
                  <a:srgbClr val="1C1D1F"/>
                </a:solidFill>
                <a:effectLst/>
                <a:ea typeface="Times New Roman" panose="02020603050405020304" pitchFamily="18" charset="0"/>
                <a:cs typeface="Times New Roman" panose="02020603050405020304" pitchFamily="18" charset="0"/>
              </a:rPr>
              <a:t>Conhecendo as empresas que você vai investir</a:t>
            </a:r>
          </a:p>
          <a:p>
            <a:r>
              <a:rPr lang="pt-BR" sz="2000" dirty="0">
                <a:solidFill>
                  <a:srgbClr val="1C1D1F"/>
                </a:solidFill>
                <a:effectLst/>
                <a:ea typeface="Times New Roman" panose="02020603050405020304" pitchFamily="18" charset="0"/>
                <a:cs typeface="Arial" panose="020B0604020202020204" pitchFamily="34" charset="0"/>
              </a:rPr>
              <a:t>Análise Setorial</a:t>
            </a:r>
          </a:p>
          <a:p>
            <a:r>
              <a:rPr lang="pt-BR" sz="2000" dirty="0">
                <a:solidFill>
                  <a:srgbClr val="1C1D1F"/>
                </a:solidFill>
                <a:ea typeface="Calibri" panose="020F0502020204030204" pitchFamily="34" charset="0"/>
                <a:cs typeface="Arial" panose="020B0604020202020204" pitchFamily="34" charset="0"/>
              </a:rPr>
              <a:t>Indicadores macroeconômicos</a:t>
            </a:r>
          </a:p>
          <a:p>
            <a:r>
              <a:rPr lang="pt-BR" sz="2000" dirty="0">
                <a:solidFill>
                  <a:srgbClr val="1C1D1F"/>
                </a:solidFill>
                <a:ea typeface="Calibri" panose="020F0502020204030204" pitchFamily="34" charset="0"/>
                <a:cs typeface="Arial" panose="020B0604020202020204" pitchFamily="34" charset="0"/>
              </a:rPr>
              <a:t>Valuation</a:t>
            </a:r>
          </a:p>
          <a:p>
            <a:endParaRPr lang="en-US" sz="2000" dirty="0">
              <a:effectLst/>
              <a:ea typeface="Calibri" panose="020F0502020204030204" pitchFamily="34" charset="0"/>
              <a:cs typeface="Arial" panose="020B0604020202020204" pitchFamily="34" charset="0"/>
            </a:endParaRPr>
          </a:p>
          <a:p>
            <a:endParaRPr lang="pt-BR" sz="2000" dirty="0">
              <a:solidFill>
                <a:srgbClr val="1C1D1F"/>
              </a:solidFill>
              <a:effectLst/>
              <a:ea typeface="Times New Roman" panose="02020603050405020304" pitchFamily="18" charset="0"/>
              <a:cs typeface="Times New Roman" panose="02020603050405020304" pitchFamily="18" charset="0"/>
            </a:endParaRPr>
          </a:p>
          <a:p>
            <a:endParaRPr lang="en-US" sz="2000" dirty="0">
              <a:effectLst/>
              <a:ea typeface="Calibri" panose="020F0502020204030204" pitchFamily="34" charset="0"/>
              <a:cs typeface="Times New Roman" panose="02020603050405020304" pitchFamily="18" charset="0"/>
            </a:endParaRPr>
          </a:p>
          <a:p>
            <a:endParaRPr lang="pt-BR" sz="2000" dirty="0"/>
          </a:p>
          <a:p>
            <a:endParaRPr lang="pt-BR" sz="2000" dirty="0"/>
          </a:p>
          <a:p>
            <a:r>
              <a:rPr lang="pt-BR" sz="2000" dirty="0"/>
              <a:t> </a:t>
            </a:r>
          </a:p>
          <a:p>
            <a:endParaRPr lang="pt-BR" sz="2000" dirty="0"/>
          </a:p>
          <a:p>
            <a:endParaRPr lang="pt-BR" sz="2000" dirty="0"/>
          </a:p>
          <a:p>
            <a:endParaRPr lang="pt-BR" sz="2000" dirty="0"/>
          </a:p>
          <a:p>
            <a:endParaRPr lang="pt-BR"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4160182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3447098"/>
          </a:xfrm>
          <a:prstGeom prst="rect">
            <a:avLst/>
          </a:prstGeom>
          <a:noFill/>
        </p:spPr>
        <p:txBody>
          <a:bodyPr wrap="square" rtlCol="0">
            <a:spAutoFit/>
          </a:bodyPr>
          <a:lstStyle/>
          <a:p>
            <a:r>
              <a:rPr lang="pt-BR" sz="2800" dirty="0">
                <a:effectLst/>
                <a:ea typeface="Times New Roman" panose="02020603050405020304" pitchFamily="18" charset="0"/>
                <a:cs typeface="Times New Roman" panose="02020603050405020304" pitchFamily="18" charset="0"/>
              </a:rPr>
              <a:t>Indicadores de Endividamento</a:t>
            </a:r>
          </a:p>
          <a:p>
            <a:endParaRPr lang="pt-BR" sz="2800" dirty="0">
              <a:ea typeface="Calibri" panose="020F0502020204030204" pitchFamily="34" charset="0"/>
              <a:cs typeface="Times New Roman" panose="02020603050405020304" pitchFamily="18" charset="0"/>
            </a:endParaRPr>
          </a:p>
          <a:p>
            <a:r>
              <a:rPr lang="pt-BR" sz="2400" b="0" i="0" dirty="0">
                <a:effectLst/>
              </a:rPr>
              <a:t>A resposta é simples: ela auxilia o investidor a entender o grau de endividamento e a alavancagem de uma companhia. Com isso, é possível ver se a empresa contraiu dívidas demais ou ainda está em um nível saudável de endividamento. Esse é, de fato, um fator muito importante na análise fundamentalista de um negócio.</a:t>
            </a:r>
            <a:endParaRPr lang="en-US" sz="24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889228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564105" y="127337"/>
            <a:ext cx="7940842" cy="5755422"/>
          </a:xfrm>
          <a:prstGeom prst="rect">
            <a:avLst/>
          </a:prstGeom>
          <a:noFill/>
        </p:spPr>
        <p:txBody>
          <a:bodyPr wrap="square" rtlCol="0">
            <a:spAutoFit/>
          </a:bodyPr>
          <a:lstStyle/>
          <a:p>
            <a:r>
              <a:rPr lang="pt-BR" sz="2800" dirty="0" err="1">
                <a:effectLst/>
                <a:ea typeface="Times New Roman" panose="02020603050405020304" pitchFamily="18" charset="0"/>
                <a:cs typeface="Times New Roman" panose="02020603050405020304" pitchFamily="18" charset="0"/>
              </a:rPr>
              <a:t>Dív</a:t>
            </a:r>
            <a:r>
              <a:rPr lang="pt-BR" sz="2800" dirty="0">
                <a:effectLst/>
                <a:ea typeface="Times New Roman" panose="02020603050405020304" pitchFamily="18" charset="0"/>
                <a:cs typeface="Times New Roman" panose="02020603050405020304" pitchFamily="18" charset="0"/>
              </a:rPr>
              <a:t>. Líquida / P/L</a:t>
            </a:r>
          </a:p>
          <a:p>
            <a:endParaRPr lang="pt-BR" sz="2800" dirty="0">
              <a:ea typeface="Calibri" panose="020F0502020204030204" pitchFamily="34" charset="0"/>
              <a:cs typeface="Times New Roman" panose="02020603050405020304" pitchFamily="18" charset="0"/>
            </a:endParaRPr>
          </a:p>
          <a:p>
            <a:pPr algn="l"/>
            <a:r>
              <a:rPr lang="pt-BR" sz="1400" b="0" i="0" dirty="0">
                <a:effectLst/>
              </a:rPr>
              <a:t>O índice Dívida Líquida/Patrimônio Líquido é bastante utilizado por investidores para avaliar o endividamento de empresas listadas na bolsa.</a:t>
            </a:r>
          </a:p>
          <a:p>
            <a:pPr algn="l"/>
            <a:r>
              <a:rPr lang="pt-BR" sz="1400" b="0" i="0" dirty="0">
                <a:effectLst/>
              </a:rPr>
              <a:t>A </a:t>
            </a:r>
            <a:r>
              <a:rPr lang="pt-BR" sz="1400" b="1" i="0" dirty="0">
                <a:effectLst/>
              </a:rPr>
              <a:t>Dívida Líquida/Patrimônio Líquido</a:t>
            </a:r>
            <a:r>
              <a:rPr lang="pt-BR" sz="1400" b="0" i="0" dirty="0">
                <a:effectLst/>
              </a:rPr>
              <a:t> é calculado através da divisão entre a soma do endividamento de uma empresa e o total de bens e direitos que ela possui.</a:t>
            </a:r>
          </a:p>
          <a:p>
            <a:pPr algn="l"/>
            <a:r>
              <a:rPr lang="pt-BR" sz="1400" b="0" i="0" dirty="0">
                <a:effectLst/>
              </a:rPr>
              <a:t>Com o resultado da Dívida Líquida/Patrimônio Líquido, é possível descobrir o quanto um negócio utiliza de capital de terceiros para financiar suas atividades em relação ao patrimônio dos seus acionistas.</a:t>
            </a:r>
          </a:p>
          <a:p>
            <a:pPr algn="l"/>
            <a:r>
              <a:rPr lang="pt-BR" sz="1400" b="0" i="0" dirty="0">
                <a:effectLst/>
              </a:rPr>
              <a:t>Seu valor pode ser representado de forma decimal ou em porcentagem.</a:t>
            </a:r>
          </a:p>
          <a:p>
            <a:pPr algn="l"/>
            <a:endParaRPr lang="pt-BR" sz="1400" dirty="0"/>
          </a:p>
          <a:p>
            <a:pPr algn="l"/>
            <a:r>
              <a:rPr lang="pt-BR" sz="1400" b="0" i="0" dirty="0">
                <a:effectLst/>
              </a:rPr>
              <a:t>Por ser uma representação do volume de financiamento da empresa por meio de dívida ou recursos próprios, esse indicador mostra se o patrimônio líquido da empresa será capaz de cobrir o valor das dívidas em caso de falência.</a:t>
            </a:r>
          </a:p>
          <a:p>
            <a:pPr algn="l"/>
            <a:r>
              <a:rPr lang="pt-BR" sz="1400" b="0" i="0" dirty="0">
                <a:effectLst/>
              </a:rPr>
              <a:t>Por conta disso, quando menor for o resultado da Dívida Líquida/Patrimônio Líquido, maior é o sinal de que a empresa é saudável financeiramente. Consequentemente, quanto maior o índice, mais alavancada a empresa está, representando um risco para quem decide investir em suas ações.</a:t>
            </a:r>
          </a:p>
          <a:p>
            <a:pPr algn="l"/>
            <a:r>
              <a:rPr lang="pt-BR" sz="1400" b="0" i="0" dirty="0">
                <a:effectLst/>
              </a:rPr>
              <a:t>Isso porque um resultado maior significa que a empresa captou muitas dívidas para conseguir se desenvolver no mercado. É importante destacar que esse múltiplo varia bastante de acordo com cada setor, já que alguns necessitam de mais investimentos externos que outros.</a:t>
            </a:r>
          </a:p>
          <a:p>
            <a:pPr algn="l"/>
            <a:r>
              <a:rPr lang="pt-BR" sz="1400" b="0" i="0" dirty="0">
                <a:effectLst/>
              </a:rPr>
              <a:t>Por isso, é importante que a análise com fins comparativos seja feita entre empresas do mesmo setor do mercado.</a:t>
            </a:r>
          </a:p>
          <a:p>
            <a:pPr algn="l"/>
            <a:endParaRPr lang="pt-BR" sz="1400" b="0" i="0" dirty="0">
              <a:solidFill>
                <a:srgbClr val="444444"/>
              </a:solidFill>
              <a:effectLst/>
              <a:latin typeface="Calibri" panose="020F0502020204030204" pitchFamily="34" charset="0"/>
            </a:endParaRPr>
          </a:p>
          <a:p>
            <a:endParaRPr lang="en-US" sz="14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219513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4678204"/>
          </a:xfrm>
          <a:prstGeom prst="rect">
            <a:avLst/>
          </a:prstGeom>
          <a:noFill/>
        </p:spPr>
        <p:txBody>
          <a:bodyPr wrap="square" rtlCol="0">
            <a:spAutoFit/>
          </a:bodyPr>
          <a:lstStyle/>
          <a:p>
            <a:r>
              <a:rPr lang="pt-BR" sz="2800" dirty="0" err="1">
                <a:solidFill>
                  <a:srgbClr val="1C1D1F"/>
                </a:solidFill>
                <a:effectLst/>
                <a:ea typeface="Times New Roman" panose="02020603050405020304" pitchFamily="18" charset="0"/>
                <a:cs typeface="Times New Roman" panose="02020603050405020304" pitchFamily="18" charset="0"/>
              </a:rPr>
              <a:t>Dív</a:t>
            </a:r>
            <a:r>
              <a:rPr lang="pt-BR" sz="2800" dirty="0">
                <a:solidFill>
                  <a:srgbClr val="1C1D1F"/>
                </a:solidFill>
                <a:effectLst/>
                <a:ea typeface="Times New Roman" panose="02020603050405020304" pitchFamily="18" charset="0"/>
                <a:cs typeface="Times New Roman" panose="02020603050405020304" pitchFamily="18" charset="0"/>
              </a:rPr>
              <a:t>. Líquida / EBITDA</a:t>
            </a:r>
          </a:p>
          <a:p>
            <a:endParaRPr lang="pt-BR" sz="2800" dirty="0">
              <a:solidFill>
                <a:srgbClr val="1C1D1F"/>
              </a:solidFill>
              <a:effectLst/>
              <a:ea typeface="Times New Roman" panose="02020603050405020304" pitchFamily="18" charset="0"/>
              <a:cs typeface="Times New Roman" panose="02020603050405020304" pitchFamily="18" charset="0"/>
            </a:endParaRPr>
          </a:p>
          <a:p>
            <a:r>
              <a:rPr lang="pt-BR" sz="1600" b="0" i="0" dirty="0">
                <a:solidFill>
                  <a:srgbClr val="0C0C0C"/>
                </a:solidFill>
                <a:effectLst/>
              </a:rPr>
              <a:t>De forma geral, um endividamento baixo é sinônimo de boa saúde financeira da empresa. Na linguagem do mercado, dizemos que, nessa situação, a organização possui “baixa dependência de recursos de terceiros”. Ou seja, ela gera caixa suficiente para bancar toda a sua operação, ou boa parte dela. Dessa forma, não precisa recorrer a bancos ou a outros tipos de financiamento para desempenhar as suas atividades.</a:t>
            </a:r>
          </a:p>
          <a:p>
            <a:endParaRPr lang="pt-BR" sz="1600" dirty="0">
              <a:solidFill>
                <a:srgbClr val="0C0C0C"/>
              </a:solidFill>
              <a:ea typeface="Calibri" panose="020F0502020204030204" pitchFamily="34" charset="0"/>
              <a:cs typeface="Times New Roman" panose="02020603050405020304" pitchFamily="18" charset="0"/>
            </a:endParaRPr>
          </a:p>
          <a:p>
            <a:r>
              <a:rPr lang="pt-BR" sz="1600" b="0" i="0" dirty="0">
                <a:solidFill>
                  <a:srgbClr val="0C0C0C"/>
                </a:solidFill>
                <a:effectLst/>
              </a:rPr>
              <a:t>Ou, na tradução do inglês, lucro antes dos impostos, juros, depreciação e amortização. De forma simplificada, o EBITDA mostra o caixa que a empresa gera somente com a sua operação, ou seja, antes da dedução dos juros, impostos, depreciações e amortizações.</a:t>
            </a:r>
          </a:p>
          <a:p>
            <a:endParaRPr lang="pt-BR" sz="1600" dirty="0">
              <a:solidFill>
                <a:srgbClr val="0C0C0C"/>
              </a:solidFill>
              <a:ea typeface="Calibri" panose="020F0502020204030204" pitchFamily="34" charset="0"/>
              <a:cs typeface="Times New Roman" panose="02020603050405020304" pitchFamily="18" charset="0"/>
            </a:endParaRPr>
          </a:p>
          <a:p>
            <a:r>
              <a:rPr lang="pt-BR" sz="1600" b="0" i="0" dirty="0">
                <a:effectLst/>
              </a:rPr>
              <a:t>Nesse sentido, sua interpretação é feita em vezes. Ou seja, se a Dívida Líquida / EBITDA de uma empresa é igual a 2, isso significa que ela precisa multiplicar por 2 a geração de caixa atual para pagar as suas dívidas totais. Usualmente, o mercado considera positivo quando esse índice não passa de 2 vezes.</a:t>
            </a:r>
            <a:endParaRPr lang="en-US" sz="16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423894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4678204"/>
          </a:xfrm>
          <a:prstGeom prst="rect">
            <a:avLst/>
          </a:prstGeom>
          <a:noFill/>
        </p:spPr>
        <p:txBody>
          <a:bodyPr wrap="square" rtlCol="0">
            <a:spAutoFit/>
          </a:bodyPr>
          <a:lstStyle/>
          <a:p>
            <a:r>
              <a:rPr lang="pt-BR" sz="2800" dirty="0">
                <a:effectLst/>
                <a:ea typeface="Times New Roman" panose="02020603050405020304" pitchFamily="18" charset="0"/>
                <a:cs typeface="Times New Roman" panose="02020603050405020304" pitchFamily="18" charset="0"/>
              </a:rPr>
              <a:t>Passivos/Ativos</a:t>
            </a:r>
          </a:p>
          <a:p>
            <a:endParaRPr lang="pt-BR" sz="2800" dirty="0">
              <a:ea typeface="Calibri" panose="020F0502020204030204" pitchFamily="34" charset="0"/>
              <a:cs typeface="Times New Roman" panose="02020603050405020304" pitchFamily="18" charset="0"/>
            </a:endParaRPr>
          </a:p>
          <a:p>
            <a:r>
              <a:rPr lang="pt-BR" sz="1400" b="0" i="0" dirty="0">
                <a:effectLst/>
              </a:rPr>
              <a:t>Passivos/Ativos é um indicador que demonstra o </a:t>
            </a:r>
            <a:r>
              <a:rPr lang="pt-BR" sz="1400" b="1" i="0" u="none" strike="noStrike" dirty="0">
                <a:effectLst/>
                <a:hlinkClick r:id="rId2">
                  <a:extLst>
                    <a:ext uri="{A12FA001-AC4F-418D-AE19-62706E023703}">
                      <ahyp:hlinkClr xmlns:ahyp="http://schemas.microsoft.com/office/drawing/2018/hyperlinkcolor" val="tx"/>
                    </a:ext>
                  </a:extLst>
                </a:hlinkClick>
              </a:rPr>
              <a:t>grau de alavancagem financeira</a:t>
            </a:r>
            <a:r>
              <a:rPr lang="pt-BR" sz="1400" b="0" i="0" dirty="0">
                <a:effectLst/>
              </a:rPr>
              <a:t> de uma empresa, comparando os ativos que ela possui pelo total de dívidas de curto e longo prazo.</a:t>
            </a:r>
          </a:p>
          <a:p>
            <a:endParaRPr lang="pt-BR" sz="1400" b="0" i="0" dirty="0">
              <a:effectLst/>
            </a:endParaRPr>
          </a:p>
          <a:p>
            <a:r>
              <a:rPr lang="pt-BR" sz="1400" b="0" i="0" dirty="0">
                <a:effectLst/>
              </a:rPr>
              <a:t>Para entender a interpretação desse indicador, imagine o seguinte exemplo: uma empresa que tenha R$ 200 mil de </a:t>
            </a:r>
            <a:r>
              <a:rPr lang="pt-BR" sz="1400" b="1" i="0" u="none" strike="noStrike" dirty="0">
                <a:effectLst/>
                <a:hlinkClick r:id="rId3">
                  <a:extLst>
                    <a:ext uri="{A12FA001-AC4F-418D-AE19-62706E023703}">
                      <ahyp:hlinkClr xmlns:ahyp="http://schemas.microsoft.com/office/drawing/2018/hyperlinkcolor" val="tx"/>
                    </a:ext>
                  </a:extLst>
                </a:hlinkClick>
              </a:rPr>
              <a:t>ativos tangíveis e intangíveis</a:t>
            </a:r>
            <a:r>
              <a:rPr lang="pt-BR" sz="1400" b="0" i="0" dirty="0">
                <a:effectLst/>
              </a:rPr>
              <a:t> e que possua uma dívida de curto prazo de R$ 50 mil e uma dívida de longo prazo de R$ 100 mil.</a:t>
            </a:r>
          </a:p>
          <a:p>
            <a:endParaRPr lang="pt-BR" sz="1400" b="0" i="0" dirty="0">
              <a:effectLst/>
            </a:endParaRPr>
          </a:p>
          <a:p>
            <a:pPr algn="l">
              <a:buFont typeface="Arial" panose="020B0604020202020204" pitchFamily="34" charset="0"/>
              <a:buChar char="•"/>
            </a:pPr>
            <a:r>
              <a:rPr lang="pt-BR" sz="1400" b="0" i="0" dirty="0">
                <a:effectLst/>
              </a:rPr>
              <a:t>Passivos/Ativos = (R$ 50 mil + R$ 100 mil) / R$ 200 mil</a:t>
            </a:r>
          </a:p>
          <a:p>
            <a:pPr algn="l">
              <a:buFont typeface="Arial" panose="020B0604020202020204" pitchFamily="34" charset="0"/>
              <a:buChar char="•"/>
            </a:pPr>
            <a:r>
              <a:rPr lang="pt-BR" sz="1400" b="1" i="0" dirty="0">
                <a:effectLst/>
              </a:rPr>
              <a:t>P/A</a:t>
            </a:r>
            <a:r>
              <a:rPr lang="pt-BR" sz="1400" b="0" i="0" dirty="0">
                <a:effectLst/>
              </a:rPr>
              <a:t> = R$ 150 mil / R$ 200 mil = 0,75</a:t>
            </a:r>
          </a:p>
          <a:p>
            <a:pPr algn="l"/>
            <a:r>
              <a:rPr lang="pt-BR" sz="1400" b="0" i="0" dirty="0">
                <a:effectLst/>
              </a:rPr>
              <a:t>Sendo assim, as dívidas dessa empresa representam 75% do seu capital, sobrando somente 25% de</a:t>
            </a:r>
            <a:r>
              <a:rPr lang="pt-BR" sz="1400" b="1" i="0" u="none" strike="noStrike" dirty="0">
                <a:effectLst/>
                <a:hlinkClick r:id="rId4">
                  <a:extLst>
                    <a:ext uri="{A12FA001-AC4F-418D-AE19-62706E023703}">
                      <ahyp:hlinkClr xmlns:ahyp="http://schemas.microsoft.com/office/drawing/2018/hyperlinkcolor" val="tx"/>
                    </a:ext>
                  </a:extLst>
                </a:hlinkClick>
              </a:rPr>
              <a:t> capital próprio e de acionistas.</a:t>
            </a:r>
            <a:endParaRPr lang="pt-BR" sz="1400" b="0" i="0" dirty="0">
              <a:effectLst/>
            </a:endParaRPr>
          </a:p>
          <a:p>
            <a:pPr algn="l"/>
            <a:r>
              <a:rPr lang="pt-BR" sz="1400" b="0" i="0" dirty="0">
                <a:effectLst/>
              </a:rPr>
              <a:t>Logo, indicadores acima de 1, indicam que a empresa está com mais de 100% do seu capital comprometido e não teria capacidade de pagar os juros da dívida caso eles subam repentinamente.</a:t>
            </a:r>
          </a:p>
          <a:p>
            <a:pPr algn="l"/>
            <a:r>
              <a:rPr lang="pt-BR" sz="1400" b="0" i="0" dirty="0">
                <a:effectLst/>
              </a:rPr>
              <a:t>Portanto, uma empresa que tenha o indicador superior a 1 possui um grau de risco muito grande para o investidor, o que exigiria um retorno bem mais alto do capital investido.</a:t>
            </a:r>
          </a:p>
          <a:p>
            <a:endParaRPr lang="en-US" sz="14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287432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
        <p:nvSpPr>
          <p:cNvPr id="6" name="CaixaDeTexto 5">
            <a:extLst>
              <a:ext uri="{FF2B5EF4-FFF2-40B4-BE49-F238E27FC236}">
                <a16:creationId xmlns:a16="http://schemas.microsoft.com/office/drawing/2014/main" id="{16A66355-736B-40E4-9404-D0C1B1057579}"/>
              </a:ext>
            </a:extLst>
          </p:cNvPr>
          <p:cNvSpPr txBox="1"/>
          <p:nvPr/>
        </p:nvSpPr>
        <p:spPr>
          <a:xfrm>
            <a:off x="1624263" y="565484"/>
            <a:ext cx="7940842" cy="4770537"/>
          </a:xfrm>
          <a:prstGeom prst="rect">
            <a:avLst/>
          </a:prstGeom>
          <a:noFill/>
        </p:spPr>
        <p:txBody>
          <a:bodyPr wrap="square" rtlCol="0">
            <a:spAutoFit/>
          </a:bodyPr>
          <a:lstStyle/>
          <a:p>
            <a:r>
              <a:rPr lang="pt-BR" sz="2800" dirty="0" err="1">
                <a:effectLst/>
                <a:ea typeface="Times New Roman" panose="02020603050405020304" pitchFamily="18" charset="0"/>
                <a:cs typeface="Times New Roman" panose="02020603050405020304" pitchFamily="18" charset="0"/>
              </a:rPr>
              <a:t>Liq</a:t>
            </a:r>
            <a:r>
              <a:rPr lang="pt-BR" sz="2800" dirty="0">
                <a:effectLst/>
                <a:ea typeface="Times New Roman" panose="02020603050405020304" pitchFamily="18" charset="0"/>
                <a:cs typeface="Times New Roman" panose="02020603050405020304" pitchFamily="18" charset="0"/>
              </a:rPr>
              <a:t>. Corrente</a:t>
            </a:r>
          </a:p>
          <a:p>
            <a:r>
              <a:rPr lang="pt-BR" sz="1600" b="0" i="0" dirty="0">
                <a:effectLst/>
              </a:rPr>
              <a:t>A liquidez corrente é um indicador usado para mensurar, a curto prazo de tempo, a capacidade de pagamento de uma companhia. Desse modo, a liquidez corrente </a:t>
            </a:r>
            <a:r>
              <a:rPr lang="pt-BR" sz="1600" b="0" i="0" u="none" strike="noStrike" dirty="0">
                <a:effectLst/>
                <a:hlinkClick r:id="rId4">
                  <a:extLst>
                    <a:ext uri="{A12FA001-AC4F-418D-AE19-62706E023703}">
                      <ahyp:hlinkClr xmlns:ahyp="http://schemas.microsoft.com/office/drawing/2018/hyperlinkcolor" val="tx"/>
                    </a:ext>
                  </a:extLst>
                </a:hlinkClick>
              </a:rPr>
              <a:t>busca obter a razão entre o ativo circulante da companhia</a:t>
            </a:r>
            <a:r>
              <a:rPr lang="pt-BR" sz="1600" b="0" i="0" dirty="0">
                <a:effectLst/>
              </a:rPr>
              <a:t> pelo passivo circulante.</a:t>
            </a:r>
          </a:p>
          <a:p>
            <a:endParaRPr lang="pt-BR" sz="1600" dirty="0">
              <a:ea typeface="Calibri" panose="020F0502020204030204" pitchFamily="34" charset="0"/>
              <a:cs typeface="Times New Roman" panose="02020603050405020304" pitchFamily="18" charset="0"/>
            </a:endParaRPr>
          </a:p>
          <a:p>
            <a:pPr algn="l"/>
            <a:r>
              <a:rPr lang="pt-BR" sz="1600" b="0" i="0" dirty="0">
                <a:effectLst/>
              </a:rPr>
              <a:t>A liquidez corrente possui o propósito de mensurar a capacidade de pagamento de uma companhia. Desse modo, existem algumas interpretações da liquidez corrente que possibilitam a compreensão dos resultados, dentre essas interpretações, estão:</a:t>
            </a:r>
          </a:p>
          <a:p>
            <a:pPr algn="l">
              <a:buFont typeface="+mj-lt"/>
              <a:buAutoNum type="arabicPeriod"/>
            </a:pPr>
            <a:r>
              <a:rPr lang="pt-BR" sz="1600" b="1" i="0" dirty="0">
                <a:effectLst/>
              </a:rPr>
              <a:t>Maior que 1</a:t>
            </a:r>
            <a:r>
              <a:rPr lang="pt-BR" sz="1600" b="0" i="0" dirty="0">
                <a:effectLst/>
              </a:rPr>
              <a:t> – Caso a liquidez corrente apresente um resultado maior que 1, significa que a companhia possui uma capacidade de pagamento relativamente boa, ou seja, expõe que a empresa possui um líquido positivo;</a:t>
            </a:r>
          </a:p>
          <a:p>
            <a:pPr algn="l">
              <a:buFont typeface="+mj-lt"/>
              <a:buAutoNum type="arabicPeriod"/>
            </a:pPr>
            <a:r>
              <a:rPr lang="pt-BR" sz="1600" b="1" i="0" dirty="0">
                <a:effectLst/>
              </a:rPr>
              <a:t>Menor que 1 </a:t>
            </a:r>
            <a:r>
              <a:rPr lang="pt-BR" sz="1600" b="0" i="0" dirty="0">
                <a:effectLst/>
              </a:rPr>
              <a:t>– Entretanto, se o indicativo da liquidez corrente apresentar um resultado inferior a 1,  demonstra que a empresa como dependente de geração de caixa, dado que, o ativo circulante está inferior ao passivo circulante;</a:t>
            </a:r>
          </a:p>
          <a:p>
            <a:pPr algn="l">
              <a:buFont typeface="+mj-lt"/>
              <a:buAutoNum type="arabicPeriod"/>
            </a:pPr>
            <a:r>
              <a:rPr lang="pt-BR" sz="1600" b="1" i="0" dirty="0">
                <a:effectLst/>
              </a:rPr>
              <a:t>Igual a 1 </a:t>
            </a:r>
            <a:r>
              <a:rPr lang="pt-BR" sz="1600" b="0" i="0" dirty="0">
                <a:effectLst/>
              </a:rPr>
              <a:t>– Além disso, caso o indicativo da liquidez corrente apresente um resultado igual a 1, revela que o capital da empresa e seus pagamentos estão proporcionais.</a:t>
            </a:r>
          </a:p>
          <a:p>
            <a:endParaRPr lang="en-US" sz="16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73228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3693319"/>
          </a:xfrm>
          <a:prstGeom prst="rect">
            <a:avLst/>
          </a:prstGeom>
          <a:noFill/>
        </p:spPr>
        <p:txBody>
          <a:bodyPr wrap="square" rtlCol="0">
            <a:spAutoFit/>
          </a:bodyPr>
          <a:lstStyle/>
          <a:p>
            <a:r>
              <a:rPr lang="pt-BR" sz="2800" dirty="0">
                <a:effectLst/>
                <a:ea typeface="Times New Roman" panose="02020603050405020304" pitchFamily="18" charset="0"/>
                <a:cs typeface="Times New Roman" panose="02020603050405020304" pitchFamily="18" charset="0"/>
              </a:rPr>
              <a:t>Indicadores de eficiência operacional</a:t>
            </a:r>
          </a:p>
          <a:p>
            <a:endParaRPr lang="pt-BR" sz="2800" dirty="0">
              <a:ea typeface="Calibri" panose="020F0502020204030204" pitchFamily="34" charset="0"/>
              <a:cs typeface="Times New Roman" panose="02020603050405020304" pitchFamily="18" charset="0"/>
            </a:endParaRPr>
          </a:p>
          <a:p>
            <a:pPr algn="l"/>
            <a:r>
              <a:rPr lang="pt-BR" sz="1600" b="0" i="0" dirty="0">
                <a:effectLst/>
              </a:rPr>
              <a:t>Antes de falarmos sobre o Índice de Eficiência Operacional, a primeira tarefa é entender a primeira parte do termo. Afinal, o que é um índice de eficiência para uma empresa?</a:t>
            </a:r>
          </a:p>
          <a:p>
            <a:pPr algn="l"/>
            <a:r>
              <a:rPr lang="pt-BR" sz="1600" b="0" i="0" dirty="0">
                <a:effectLst/>
              </a:rPr>
              <a:t>Em resumo, trata-se de uma métrica que visa medir quanto uma companhia consegue gerar de receita com seus custos. Em outras palavras, o objetivo está em medir a sua eficiência em usar os recursos investimentos.</a:t>
            </a:r>
          </a:p>
          <a:p>
            <a:pPr algn="l"/>
            <a:r>
              <a:rPr lang="pt-BR" sz="1600" b="0" i="0" dirty="0">
                <a:effectLst/>
              </a:rPr>
              <a:t>O índice de eficiência é muito comum em instituições financeiras, de modo a validar a sua rentabilidade. No entanto, também pode e deve ser utilizado em outros segmentos.</a:t>
            </a:r>
          </a:p>
          <a:p>
            <a:pPr algn="l"/>
            <a:r>
              <a:rPr lang="pt-BR" sz="1600" b="0" i="0" dirty="0">
                <a:effectLst/>
              </a:rPr>
              <a:t>Já quando pensamos no Índice de Eficiência Operacional, a diferença está no foco operacional da empresa. Vamos entender melhor esse indicador a partir de agora.</a:t>
            </a:r>
          </a:p>
          <a:p>
            <a:endParaRPr lang="en-US" sz="16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221837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77515"/>
            <a:ext cx="9046696" cy="5186035"/>
          </a:xfrm>
          <a:prstGeom prst="rect">
            <a:avLst/>
          </a:prstGeom>
          <a:noFill/>
        </p:spPr>
        <p:txBody>
          <a:bodyPr wrap="square" rtlCol="0">
            <a:spAutoFit/>
          </a:bodyPr>
          <a:lstStyle/>
          <a:p>
            <a:r>
              <a:rPr lang="pt-BR" sz="2800" dirty="0">
                <a:effectLst/>
                <a:ea typeface="Times New Roman" panose="02020603050405020304" pitchFamily="18" charset="0"/>
                <a:cs typeface="Times New Roman" panose="02020603050405020304" pitchFamily="18" charset="0"/>
              </a:rPr>
              <a:t>M.EBITDA</a:t>
            </a:r>
          </a:p>
          <a:p>
            <a:endParaRPr lang="pt-BR" sz="2800" dirty="0">
              <a:ea typeface="Calibri" panose="020F0502020204030204" pitchFamily="34" charset="0"/>
              <a:cs typeface="Times New Roman" panose="02020603050405020304" pitchFamily="18" charset="0"/>
            </a:endParaRPr>
          </a:p>
          <a:p>
            <a:pPr algn="l"/>
            <a:r>
              <a:rPr lang="pt-BR" sz="1400" b="0" i="0" dirty="0">
                <a:effectLst/>
              </a:rPr>
              <a:t>A </a:t>
            </a:r>
            <a:r>
              <a:rPr lang="pt-BR" sz="1400" b="1" i="0" dirty="0">
                <a:effectLst/>
              </a:rPr>
              <a:t>margem EBITDA </a:t>
            </a:r>
            <a:r>
              <a:rPr lang="pt-BR" sz="1400" b="0" i="0" dirty="0">
                <a:effectLst/>
              </a:rPr>
              <a:t>(em português, </a:t>
            </a:r>
            <a:r>
              <a:rPr lang="pt-BR" sz="1400" b="1" i="0" dirty="0">
                <a:effectLst/>
              </a:rPr>
              <a:t>margem LAJIDA</a:t>
            </a:r>
            <a:r>
              <a:rPr lang="pt-BR" sz="1400" b="0" i="0" dirty="0">
                <a:effectLst/>
              </a:rPr>
              <a:t>) se refere à razão do lucro antes de juros, impostos, depreciação e amortização pela receita líquida de uma empresa.</a:t>
            </a:r>
          </a:p>
          <a:p>
            <a:pPr algn="l"/>
            <a:r>
              <a:rPr lang="pt-BR" sz="1400" b="0" i="0" dirty="0">
                <a:effectLst/>
              </a:rPr>
              <a:t>Como o EBITDA retira todas as variáveis anteriormente citadas, podemos dizer que o resultado de margem desse indicador pode fornecer, para um investidor ou empresário, uma visão clara da </a:t>
            </a:r>
            <a:r>
              <a:rPr lang="pt-BR" sz="1400" b="1" i="0" dirty="0">
                <a:effectLst/>
              </a:rPr>
              <a:t>lucratividade</a:t>
            </a:r>
            <a:r>
              <a:rPr lang="pt-BR" sz="1400" b="0" i="0" dirty="0">
                <a:effectLst/>
              </a:rPr>
              <a:t> operacional do seu negócio.</a:t>
            </a:r>
          </a:p>
          <a:p>
            <a:pPr algn="l"/>
            <a:endParaRPr lang="pt-BR" sz="1400" dirty="0"/>
          </a:p>
          <a:p>
            <a:pPr algn="l"/>
            <a:r>
              <a:rPr lang="pt-BR" sz="1400" b="0" i="0" dirty="0">
                <a:effectLst/>
              </a:rPr>
              <a:t>Muitos analistas gostam de observar essa margem pois ela mostra a lucratividade de uma empresa antes das deduções que pouco tem a ver com o processo de tomada de decisão comercial de um negócio.</a:t>
            </a:r>
          </a:p>
          <a:p>
            <a:pPr algn="l"/>
            <a:r>
              <a:rPr lang="pt-BR" sz="1400" b="0" i="0" dirty="0">
                <a:effectLst/>
              </a:rPr>
              <a:t>Então, temos que as deduções de juros, impostos, depreciação e amortização, embora importantes para serem levados em consideração, não fazem parte do resultado operacional de uma empresa.</a:t>
            </a:r>
          </a:p>
          <a:p>
            <a:pPr algn="l"/>
            <a:r>
              <a:rPr lang="pt-BR" sz="1400" b="1" i="0" u="none" strike="noStrike" dirty="0">
                <a:effectLst/>
                <a:hlinkClick r:id="rId2" tooltip="Os indicadores mais importantes em uma análise">
                  <a:extLst>
                    <a:ext uri="{A12FA001-AC4F-418D-AE19-62706E023703}">
                      <ahyp:hlinkClr xmlns:ahyp="http://schemas.microsoft.com/office/drawing/2018/hyperlinkcolor" val="tx"/>
                    </a:ext>
                  </a:extLst>
                </a:hlinkClick>
              </a:rPr>
              <a:t>Os indicadores mais importantes em uma análise</a:t>
            </a:r>
            <a:endParaRPr lang="pt-BR" sz="1400" b="0" i="0" dirty="0">
              <a:effectLst/>
            </a:endParaRPr>
          </a:p>
          <a:p>
            <a:pPr algn="l"/>
            <a:r>
              <a:rPr lang="pt-BR" sz="1400" b="0" i="0" dirty="0">
                <a:effectLst/>
              </a:rPr>
              <a:t>O cálculo dessa margem permite que os analistas e investidores comparem e contrastem empresas de diferentes tamanhos e modos de operar dentro de uma mesma indústria. Isso acontece pois ele “quebra” o lucro como uma porcentagem da receita.</a:t>
            </a:r>
          </a:p>
          <a:p>
            <a:pPr algn="l"/>
            <a:r>
              <a:rPr lang="pt-BR" sz="1400" b="0" i="0" dirty="0">
                <a:effectLst/>
              </a:rPr>
              <a:t>Isso implica em dizer que o proprietário dessa empresa pode saber quanto dinheiro operacional é gerado por cada real de receita arrecadado com as vendas. Logo, é possível usar essa margem como referencia em comparação aos outros pares da indústria.</a:t>
            </a:r>
          </a:p>
          <a:p>
            <a:pPr algn="l"/>
            <a:endParaRPr lang="pt-BR" sz="1100" b="0" i="0" dirty="0">
              <a:solidFill>
                <a:srgbClr val="4B4B4B"/>
              </a:solidFill>
              <a:effectLst/>
              <a:latin typeface="Montserrat" panose="00000500000000000000" pitchFamily="2" charset="0"/>
            </a:endParaRPr>
          </a:p>
          <a:p>
            <a:br>
              <a:rPr lang="pt-BR" sz="1100" dirty="0"/>
            </a:br>
            <a:endParaRPr lang="en-US" sz="11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500271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4308872"/>
          </a:xfrm>
          <a:prstGeom prst="rect">
            <a:avLst/>
          </a:prstGeom>
          <a:noFill/>
        </p:spPr>
        <p:txBody>
          <a:bodyPr wrap="square" rtlCol="0">
            <a:spAutoFit/>
          </a:bodyPr>
          <a:lstStyle/>
          <a:p>
            <a:r>
              <a:rPr lang="pt-BR" sz="2800" dirty="0">
                <a:effectLst/>
                <a:ea typeface="Times New Roman" panose="02020603050405020304" pitchFamily="18" charset="0"/>
                <a:cs typeface="Times New Roman" panose="02020603050405020304" pitchFamily="18" charset="0"/>
              </a:rPr>
              <a:t>ROE</a:t>
            </a:r>
          </a:p>
          <a:p>
            <a:endParaRPr lang="pt-BR" sz="2800" dirty="0">
              <a:ea typeface="Calibri" panose="020F0502020204030204" pitchFamily="34" charset="0"/>
              <a:cs typeface="Times New Roman" panose="02020603050405020304" pitchFamily="18" charset="0"/>
            </a:endParaRPr>
          </a:p>
          <a:p>
            <a:r>
              <a:rPr lang="pt-BR" sz="2000" b="0" i="1" dirty="0">
                <a:effectLst/>
              </a:rPr>
              <a:t>Retorno sobre Patrimônio Líquido (ROE) é calculado pela divisão do lucro líquido pelo patrimônio líquido de uma empresa. Ou seja, ele serve para medir o retorno total em lucro líquido gerado em relação ao patrimônio líquido (diferença entre ativo e passivo).</a:t>
            </a:r>
          </a:p>
          <a:p>
            <a:endParaRPr lang="pt-BR" sz="2000" i="1" dirty="0">
              <a:ea typeface="Calibri" panose="020F0502020204030204" pitchFamily="34" charset="0"/>
              <a:cs typeface="Times New Roman" panose="02020603050405020304" pitchFamily="18" charset="0"/>
            </a:endParaRPr>
          </a:p>
          <a:p>
            <a:r>
              <a:rPr lang="pt-BR" sz="2000" b="0" i="0" dirty="0">
                <a:effectLst/>
              </a:rPr>
              <a:t>Como falamos, o ROE é um indicador que é fundamental na hora de escolher o melhor investimento para aplicar seu dinheiro. Afinal, por meio deste número, é possível comparar a rentabilidade da empresa, e a possibilidade dela apresentar bons resultados, e assim valorizar o investimento de quem aplicou dinheiro em suas ações.</a:t>
            </a:r>
            <a:endParaRPr lang="en-US" sz="20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657146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3629904"/>
          </a:xfrm>
          <a:prstGeom prst="rect">
            <a:avLst/>
          </a:prstGeom>
          <a:noFill/>
        </p:spPr>
        <p:txBody>
          <a:bodyPr wrap="square" rtlCol="0">
            <a:spAutoFit/>
          </a:bodyPr>
          <a:lstStyle/>
          <a:p>
            <a:pPr>
              <a:lnSpc>
                <a:spcPct val="107000"/>
              </a:lnSpc>
              <a:spcAft>
                <a:spcPts val="800"/>
              </a:spcAft>
            </a:pPr>
            <a:r>
              <a:rPr lang="pt-BR" sz="2800" dirty="0">
                <a:effectLst/>
                <a:ea typeface="Times New Roman" panose="02020603050405020304" pitchFamily="18" charset="0"/>
                <a:cs typeface="Times New Roman" panose="02020603050405020304" pitchFamily="18" charset="0"/>
              </a:rPr>
              <a:t>ROA</a:t>
            </a:r>
          </a:p>
          <a:p>
            <a:pPr>
              <a:lnSpc>
                <a:spcPct val="107000"/>
              </a:lnSpc>
              <a:spcAft>
                <a:spcPts val="800"/>
              </a:spcAft>
            </a:pPr>
            <a:endParaRPr lang="pt-BR" sz="2800" dirty="0">
              <a:ea typeface="Calibri" panose="020F0502020204030204" pitchFamily="34" charset="0"/>
              <a:cs typeface="Times New Roman" panose="02020603050405020304" pitchFamily="18" charset="0"/>
            </a:endParaRPr>
          </a:p>
          <a:p>
            <a:pPr algn="l" fontAlgn="base"/>
            <a:r>
              <a:rPr lang="pt-BR" sz="1600" b="0" i="0" dirty="0">
                <a:effectLst/>
              </a:rPr>
              <a:t>Para avaliar a geração de valor de um empreendimento, um dos indicadores que a análise fundamentalista utiliza é o ROA. Esse indicado ajuda na hora de </a:t>
            </a:r>
            <a:r>
              <a:rPr lang="pt-BR" sz="1600" b="0" i="0" u="none" strike="noStrike" dirty="0">
                <a:effectLst/>
                <a:hlinkClick r:id="rId2">
                  <a:extLst>
                    <a:ext uri="{A12FA001-AC4F-418D-AE19-62706E023703}">
                      <ahyp:hlinkClr xmlns:ahyp="http://schemas.microsoft.com/office/drawing/2018/hyperlinkcolor" val="tx"/>
                    </a:ext>
                  </a:extLst>
                </a:hlinkClick>
              </a:rPr>
              <a:t>escolher ações</a:t>
            </a:r>
            <a:r>
              <a:rPr lang="pt-BR" sz="1600" b="0" i="0" dirty="0">
                <a:effectLst/>
              </a:rPr>
              <a:t>, pois demonstra o retorno que a empresa dá sobre os seus ativos, ou seja, sobre os recursos que investiu no negócio.</a:t>
            </a:r>
          </a:p>
          <a:p>
            <a:pPr algn="l" fontAlgn="base"/>
            <a:r>
              <a:rPr lang="pt-BR" sz="1600" b="0" i="0" dirty="0">
                <a:effectLst/>
              </a:rPr>
              <a:t>Neste conteúdo, explicaremos o que é o </a:t>
            </a:r>
            <a:r>
              <a:rPr lang="pt-BR" sz="1600" b="1" i="0" dirty="0">
                <a:effectLst/>
              </a:rPr>
              <a:t>ROA</a:t>
            </a:r>
            <a:r>
              <a:rPr lang="pt-BR" sz="1600" b="0" i="0" dirty="0">
                <a:effectLst/>
              </a:rPr>
              <a:t>, como ele é calculado, e de que forma você pode utilizá-lo em conjunto com outros indicadores fundamentalistas. Portanto, se você está em busca de mais conhecimento para investir em ações, continue a leitura e saiba mais sobre o tema.</a:t>
            </a:r>
          </a:p>
          <a:p>
            <a:pPr>
              <a:lnSpc>
                <a:spcPct val="107000"/>
              </a:lnSpc>
              <a:spcAft>
                <a:spcPts val="800"/>
              </a:spcAft>
            </a:pPr>
            <a:endParaRPr lang="en-US" sz="2800" dirty="0">
              <a:effectLst/>
              <a:ea typeface="Calibri" panose="020F0502020204030204" pitchFamily="34" charset="0"/>
              <a:cs typeface="Times New Roman" panose="02020603050405020304" pitchFamily="18" charset="0"/>
            </a:endParaRPr>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194470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2522229"/>
          </a:xfrm>
          <a:prstGeom prst="rect">
            <a:avLst/>
          </a:prstGeom>
          <a:noFill/>
        </p:spPr>
        <p:txBody>
          <a:bodyPr wrap="square" rtlCol="0">
            <a:spAutoFit/>
          </a:bodyPr>
          <a:lstStyle/>
          <a:p>
            <a:pPr>
              <a:lnSpc>
                <a:spcPct val="107000"/>
              </a:lnSpc>
              <a:spcAft>
                <a:spcPts val="800"/>
              </a:spcAft>
            </a:pPr>
            <a:r>
              <a:rPr lang="pt-BR" sz="2800" dirty="0">
                <a:solidFill>
                  <a:srgbClr val="1C1D1F"/>
                </a:solidFill>
                <a:effectLst/>
                <a:ea typeface="Times New Roman" panose="02020603050405020304" pitchFamily="18" charset="0"/>
                <a:cs typeface="Times New Roman" panose="02020603050405020304" pitchFamily="18" charset="0"/>
              </a:rPr>
              <a:t>ROIC</a:t>
            </a:r>
          </a:p>
          <a:p>
            <a:pPr>
              <a:lnSpc>
                <a:spcPct val="107000"/>
              </a:lnSpc>
              <a:spcAft>
                <a:spcPts val="800"/>
              </a:spcAft>
            </a:pPr>
            <a:endParaRPr lang="pt-BR" sz="2800" dirty="0">
              <a:solidFill>
                <a:srgbClr val="1C1D1F"/>
              </a:solidFill>
              <a:ea typeface="Calibri" panose="020F0502020204030204" pitchFamily="34" charset="0"/>
              <a:cs typeface="Times New Roman" panose="02020603050405020304" pitchFamily="18" charset="0"/>
            </a:endParaRPr>
          </a:p>
          <a:p>
            <a:pPr>
              <a:lnSpc>
                <a:spcPct val="107000"/>
              </a:lnSpc>
              <a:spcAft>
                <a:spcPts val="800"/>
              </a:spcAft>
            </a:pPr>
            <a:r>
              <a:rPr lang="pt-BR" sz="2000" b="0" i="0" dirty="0">
                <a:solidFill>
                  <a:srgbClr val="4B4B4B"/>
                </a:solidFill>
                <a:effectLst/>
              </a:rPr>
              <a:t>Em português, a sigla ROIC (</a:t>
            </a:r>
            <a:r>
              <a:rPr lang="pt-BR" sz="2000" b="1" i="0" dirty="0" err="1">
                <a:solidFill>
                  <a:srgbClr val="212121"/>
                </a:solidFill>
                <a:effectLst/>
              </a:rPr>
              <a:t>Return</a:t>
            </a:r>
            <a:r>
              <a:rPr lang="pt-BR" sz="2000" b="1" i="0" dirty="0">
                <a:solidFill>
                  <a:srgbClr val="212121"/>
                </a:solidFill>
                <a:effectLst/>
              </a:rPr>
              <a:t> </a:t>
            </a:r>
            <a:r>
              <a:rPr lang="pt-BR" sz="2000" b="1" i="0" dirty="0" err="1">
                <a:solidFill>
                  <a:srgbClr val="212121"/>
                </a:solidFill>
                <a:effectLst/>
              </a:rPr>
              <a:t>on</a:t>
            </a:r>
            <a:r>
              <a:rPr lang="pt-BR" sz="2000" b="1" i="0" dirty="0">
                <a:solidFill>
                  <a:srgbClr val="212121"/>
                </a:solidFill>
                <a:effectLst/>
              </a:rPr>
              <a:t> </a:t>
            </a:r>
            <a:r>
              <a:rPr lang="pt-BR" sz="2000" b="1" i="0" dirty="0" err="1">
                <a:solidFill>
                  <a:srgbClr val="212121"/>
                </a:solidFill>
                <a:effectLst/>
              </a:rPr>
              <a:t>Invested</a:t>
            </a:r>
            <a:r>
              <a:rPr lang="pt-BR" sz="2000" b="1" i="0" dirty="0">
                <a:solidFill>
                  <a:srgbClr val="212121"/>
                </a:solidFill>
                <a:effectLst/>
              </a:rPr>
              <a:t> Capital</a:t>
            </a:r>
            <a:r>
              <a:rPr lang="pt-BR" sz="2000" b="0" i="0" dirty="0">
                <a:solidFill>
                  <a:srgbClr val="4B4B4B"/>
                </a:solidFill>
                <a:effectLst/>
              </a:rPr>
              <a:t>) significa o </a:t>
            </a:r>
            <a:r>
              <a:rPr lang="pt-BR" sz="2000" b="1" i="0" dirty="0">
                <a:solidFill>
                  <a:srgbClr val="212121"/>
                </a:solidFill>
                <a:effectLst/>
              </a:rPr>
              <a:t>retorno sobre o capital investido</a:t>
            </a:r>
            <a:r>
              <a:rPr lang="pt-BR" sz="2000" b="0" i="0" dirty="0">
                <a:solidFill>
                  <a:srgbClr val="4B4B4B"/>
                </a:solidFill>
                <a:effectLst/>
              </a:rPr>
              <a:t>. Na prática, ele informa quanto de dinheiro uma empresa consegue gerar em razão de todo o capital investido, incluindo os aportes por meio de dívidas.</a:t>
            </a:r>
            <a:endParaRPr lang="en-US" sz="2000" dirty="0">
              <a:effectLst/>
              <a:ea typeface="Calibri" panose="020F0502020204030204" pitchFamily="34" charset="0"/>
              <a:cs typeface="Times New Roman" panose="02020603050405020304" pitchFamily="18" charset="0"/>
            </a:endParaRPr>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703562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851119" y="745958"/>
            <a:ext cx="7940842" cy="2954655"/>
          </a:xfrm>
          <a:prstGeom prst="rect">
            <a:avLst/>
          </a:prstGeom>
          <a:noFill/>
        </p:spPr>
        <p:txBody>
          <a:bodyPr wrap="square" rtlCol="0">
            <a:spAutoFit/>
          </a:bodyPr>
          <a:lstStyle/>
          <a:p>
            <a:r>
              <a:rPr lang="pt-BR" sz="2800" dirty="0"/>
              <a:t>Introdução</a:t>
            </a:r>
          </a:p>
          <a:p>
            <a:endParaRPr lang="pt-BR" sz="2800" dirty="0"/>
          </a:p>
          <a:p>
            <a:r>
              <a:rPr lang="pt-BR" sz="2800" dirty="0"/>
              <a:t>O curso tem a missão de agregar valor as pessoas, para que saibam diferenciar uma empresa boa de uma empresa ruim. Além de pararem de perder dinheiro com empresas que destroem valor.</a:t>
            </a:r>
          </a:p>
          <a:p>
            <a:endParaRPr lang="pt-BR"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7062918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9739154" cy="5476564"/>
          </a:xfrm>
          <a:prstGeom prst="rect">
            <a:avLst/>
          </a:prstGeom>
          <a:noFill/>
        </p:spPr>
        <p:txBody>
          <a:bodyPr wrap="square" rtlCol="0">
            <a:spAutoFit/>
          </a:bodyPr>
          <a:lstStyle/>
          <a:p>
            <a:pPr>
              <a:lnSpc>
                <a:spcPct val="107000"/>
              </a:lnSpc>
              <a:spcAft>
                <a:spcPts val="800"/>
              </a:spcAft>
            </a:pPr>
            <a:r>
              <a:rPr lang="pt-BR" sz="2800" dirty="0">
                <a:effectLst/>
                <a:ea typeface="Times New Roman" panose="02020603050405020304" pitchFamily="18" charset="0"/>
                <a:cs typeface="Times New Roman" panose="02020603050405020304" pitchFamily="18" charset="0"/>
              </a:rPr>
              <a:t>Giro dos ativos</a:t>
            </a:r>
          </a:p>
          <a:p>
            <a:pPr>
              <a:lnSpc>
                <a:spcPct val="107000"/>
              </a:lnSpc>
              <a:spcAft>
                <a:spcPts val="800"/>
              </a:spcAft>
            </a:pPr>
            <a:endParaRPr lang="pt-BR" sz="2800" dirty="0">
              <a:ea typeface="Calibri" panose="020F0502020204030204" pitchFamily="34" charset="0"/>
              <a:cs typeface="Times New Roman" panose="02020603050405020304" pitchFamily="18" charset="0"/>
            </a:endParaRPr>
          </a:p>
          <a:p>
            <a:pPr algn="l"/>
            <a:r>
              <a:rPr lang="pt-BR" b="0" i="0" dirty="0">
                <a:effectLst/>
              </a:rPr>
              <a:t>É chamado de giro do ativo o indicador contábil que relaciona os </a:t>
            </a:r>
            <a:r>
              <a:rPr lang="pt-BR" b="0" i="0" dirty="0">
                <a:effectLst/>
                <a:hlinkClick r:id="rId2">
                  <a:extLst>
                    <a:ext uri="{A12FA001-AC4F-418D-AE19-62706E023703}">
                      <ahyp:hlinkClr xmlns:ahyp="http://schemas.microsoft.com/office/drawing/2018/hyperlinkcolor" val="tx"/>
                    </a:ext>
                  </a:extLst>
                </a:hlinkClick>
              </a:rPr>
              <a:t>ativos</a:t>
            </a:r>
            <a:r>
              <a:rPr lang="pt-BR" b="0" i="0" dirty="0">
                <a:effectLst/>
              </a:rPr>
              <a:t> de uma companhia com a sua </a:t>
            </a:r>
            <a:r>
              <a:rPr lang="pt-BR" b="0" i="0" dirty="0">
                <a:effectLst/>
                <a:hlinkClick r:id="rId3">
                  <a:extLst>
                    <a:ext uri="{A12FA001-AC4F-418D-AE19-62706E023703}">
                      <ahyp:hlinkClr xmlns:ahyp="http://schemas.microsoft.com/office/drawing/2018/hyperlinkcolor" val="tx"/>
                    </a:ext>
                  </a:extLst>
                </a:hlinkClick>
              </a:rPr>
              <a:t>receita líquida</a:t>
            </a:r>
            <a:r>
              <a:rPr lang="pt-BR" b="0" i="0" dirty="0">
                <a:effectLst/>
              </a:rPr>
              <a:t>.</a:t>
            </a:r>
          </a:p>
          <a:p>
            <a:pPr algn="l"/>
            <a:r>
              <a:rPr lang="pt-BR" b="0" i="0" dirty="0">
                <a:effectLst/>
              </a:rPr>
              <a:t>Em outras palavras, o objetivo de se calcular o giro do ativo é medir se uma empresa está utilizando devidamente o seu ativo (bens, investimentos, estoque etc.) para produzir riqueza, através da venda de seus produtos e/ou serviços.</a:t>
            </a:r>
          </a:p>
          <a:p>
            <a:pPr algn="l"/>
            <a:r>
              <a:rPr lang="pt-BR" b="0" i="0" dirty="0">
                <a:effectLst/>
              </a:rPr>
              <a:t>O giro do ativo é um importante indicador da utilização do ativo por parte das companhias.</a:t>
            </a:r>
          </a:p>
          <a:p>
            <a:pPr algn="l"/>
            <a:r>
              <a:rPr lang="pt-BR" b="0" i="0" dirty="0">
                <a:effectLst/>
              </a:rPr>
              <a:t>Como a principal função do ativo é gerar riqueza, a forma como esse “tesouro” gira dentro da estrutura da empresa é o que diferencia se ela é capaz de extrair o máximo de capital possível do seu negócio.</a:t>
            </a:r>
          </a:p>
          <a:p>
            <a:pPr algn="l"/>
            <a:r>
              <a:rPr lang="pt-BR" b="0" i="0" dirty="0">
                <a:effectLst/>
              </a:rPr>
              <a:t>Em geral, quanto maior o resultado do cálculo de giro do ativo, mais eficiente ele é.</a:t>
            </a:r>
          </a:p>
          <a:p>
            <a:pPr algn="l"/>
            <a:r>
              <a:rPr lang="pt-BR" b="0" i="0" dirty="0">
                <a:effectLst/>
              </a:rPr>
              <a:t>Embora o comparativo entre alguns setores seja por vezes desleal (visto que podem demandar, por essência, uma base de ativos menor ou maior e desviar o resultado do cálculo), a busca por um giro do ativo crescente é constante na maioria das organizações.</a:t>
            </a:r>
          </a:p>
          <a:p>
            <a:pPr algn="l"/>
            <a:endParaRPr lang="pt-BR" sz="1400" b="0" i="0" dirty="0">
              <a:solidFill>
                <a:srgbClr val="0F132A"/>
              </a:solidFill>
              <a:effectLst/>
              <a:latin typeface="Open Sans" panose="020B0606030504020204" pitchFamily="34" charset="0"/>
            </a:endParaRPr>
          </a:p>
          <a:p>
            <a:pPr>
              <a:lnSpc>
                <a:spcPct val="107000"/>
              </a:lnSpc>
              <a:spcAft>
                <a:spcPts val="800"/>
              </a:spcAft>
            </a:pPr>
            <a:endParaRPr lang="en-US" sz="2800" dirty="0">
              <a:effectLst/>
              <a:ea typeface="Calibri" panose="020F0502020204030204" pitchFamily="34" charset="0"/>
              <a:cs typeface="Times New Roman" panose="02020603050405020304" pitchFamily="18" charset="0"/>
            </a:endParaRPr>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201535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9366292" cy="4770986"/>
          </a:xfrm>
          <a:prstGeom prst="rect">
            <a:avLst/>
          </a:prstGeom>
          <a:noFill/>
        </p:spPr>
        <p:txBody>
          <a:bodyPr wrap="square" rtlCol="0">
            <a:spAutoFit/>
          </a:bodyPr>
          <a:lstStyle/>
          <a:p>
            <a:pPr>
              <a:lnSpc>
                <a:spcPct val="107000"/>
              </a:lnSpc>
              <a:spcAft>
                <a:spcPts val="800"/>
              </a:spcAft>
            </a:pPr>
            <a:r>
              <a:rPr lang="pt-BR" sz="2800" dirty="0" err="1">
                <a:effectLst/>
                <a:ea typeface="Times New Roman" panose="02020603050405020304" pitchFamily="18" charset="0"/>
                <a:cs typeface="Times New Roman" panose="02020603050405020304" pitchFamily="18" charset="0"/>
              </a:rPr>
              <a:t>Carg</a:t>
            </a:r>
            <a:endParaRPr lang="pt-BR" sz="2800" dirty="0">
              <a:effectLst/>
              <a:ea typeface="Times New Roman" panose="02020603050405020304" pitchFamily="18" charset="0"/>
              <a:cs typeface="Times New Roman" panose="02020603050405020304" pitchFamily="18" charset="0"/>
            </a:endParaRPr>
          </a:p>
          <a:p>
            <a:pPr algn="l"/>
            <a:r>
              <a:rPr lang="pt-BR" sz="1400" b="0" i="0" dirty="0">
                <a:effectLst/>
              </a:rPr>
              <a:t>O CAGR é a taxa de crescimento anual composto, ou seja, a </a:t>
            </a:r>
            <a:r>
              <a:rPr lang="pt-BR" sz="1400" b="1" i="0" u="none" strike="noStrike" dirty="0">
                <a:effectLst/>
                <a:hlinkClick r:id="rId2">
                  <a:extLst>
                    <a:ext uri="{A12FA001-AC4F-418D-AE19-62706E023703}">
                      <ahyp:hlinkClr xmlns:ahyp="http://schemas.microsoft.com/office/drawing/2018/hyperlinkcolor" val="tx"/>
                    </a:ext>
                  </a:extLst>
                </a:hlinkClick>
              </a:rPr>
              <a:t>taxa de retorno</a:t>
            </a:r>
            <a:r>
              <a:rPr lang="pt-BR" sz="1400" b="0" i="0" dirty="0">
                <a:effectLst/>
              </a:rPr>
              <a:t> necessária para um investimento crescer de seu saldo inicial para o seu saldo final. Dessa forma, o CAGR é considerado um dos principais indicadores para analisar a viabilidade de um investimento.</a:t>
            </a:r>
          </a:p>
          <a:p>
            <a:pPr algn="l"/>
            <a:r>
              <a:rPr lang="pt-BR" sz="1400" b="0" i="0" dirty="0">
                <a:effectLst/>
              </a:rPr>
              <a:t>No entanto, o CAGR não consegue dimensionar o retorno real de um determinado investimento. Isso porque está inserido em seu cálculo a razão de crescimento que, de forma prática, não funciona dessa forma.</a:t>
            </a:r>
          </a:p>
          <a:p>
            <a:pPr algn="l"/>
            <a:r>
              <a:rPr lang="pt-BR" sz="1400" b="0" i="0" dirty="0">
                <a:effectLst/>
              </a:rPr>
              <a:t>A grande utilidade dessa ferramenta é a sua capacidade de “suavizar” a taxa de retorno. Esse resultará numa porcentagem constante através do período abordado.</a:t>
            </a:r>
          </a:p>
          <a:p>
            <a:pPr algn="l"/>
            <a:r>
              <a:rPr lang="pt-BR" sz="1400" b="0" i="0" dirty="0">
                <a:effectLst/>
              </a:rPr>
              <a:t>Entretanto, vale lembrar que essa taxa de crescimento não representa um retorno real. Na verdade, esse cálculo é um número fictício que estimaria à qual taxa o investimento teria crescido se os retornos fossem constantes.</a:t>
            </a:r>
          </a:p>
          <a:p>
            <a:pPr algn="l"/>
            <a:r>
              <a:rPr lang="pt-BR" sz="1400" b="0" i="0" dirty="0">
                <a:effectLst/>
              </a:rPr>
              <a:t>Dessa forma, pode-se dizer que essa métrica ajuda a entender a rentabilidade de um investimento ao longo do tempo. No entanto, nunca se deve esquecer as suas limitações e volatilidade que está muitas vezes implícita em seu resultado.</a:t>
            </a:r>
          </a:p>
          <a:p>
            <a:pPr algn="l"/>
            <a:r>
              <a:rPr lang="pt-BR" sz="1400" b="0" i="0" dirty="0">
                <a:effectLst/>
              </a:rPr>
              <a:t>Mas além de entender o </a:t>
            </a:r>
            <a:r>
              <a:rPr lang="pt-BR" sz="1400" b="1" i="0" dirty="0">
                <a:effectLst/>
              </a:rPr>
              <a:t>significado de CAGR</a:t>
            </a:r>
            <a:r>
              <a:rPr lang="pt-BR" sz="1400" b="0" i="0" dirty="0">
                <a:effectLst/>
              </a:rPr>
              <a:t>, é muito importante saber, na prática, como seu cálculo é realizado.</a:t>
            </a:r>
          </a:p>
          <a:p>
            <a:pPr algn="l"/>
            <a:r>
              <a:rPr lang="pt-BR" sz="1400" b="0" i="0" dirty="0">
                <a:effectLst/>
              </a:rPr>
              <a:t>O resultado do CAGR representa a média de avaliação de retorno de um investimento. Sendo assim, ele não vai corresponder ao retorno de forma exata. Diferentemente de outras aplicações, ele não considera todos os fatores de volatilidade.</a:t>
            </a:r>
          </a:p>
          <a:p>
            <a:pPr algn="l"/>
            <a:r>
              <a:rPr lang="pt-BR" sz="1400" b="0" i="0" dirty="0">
                <a:effectLst/>
              </a:rPr>
              <a:t>Sendo assim, ao analisar o valor do CAGR, a interpretação deve ser feita de forma comparativa. Isso porque algumas informações relevantes, como o período de início e fim do investimento e os aportes realizados durante esse tempo não são considerados no cálculo.</a:t>
            </a:r>
          </a:p>
          <a:p>
            <a:pPr algn="l"/>
            <a:endParaRPr lang="pt-BR" sz="1100" b="0" i="0" dirty="0">
              <a:solidFill>
                <a:srgbClr val="4B4B4B"/>
              </a:solidFill>
              <a:effectLst/>
              <a:latin typeface="Montserrat" panose="00000500000000000000" pitchFamily="2" charset="0"/>
            </a:endParaRPr>
          </a:p>
          <a:p>
            <a:pPr>
              <a:lnSpc>
                <a:spcPct val="107000"/>
              </a:lnSpc>
              <a:spcAft>
                <a:spcPts val="800"/>
              </a:spcAft>
            </a:pPr>
            <a:endParaRPr lang="en-US" sz="1800" dirty="0">
              <a:effectLst/>
              <a:ea typeface="Calibri" panose="020F0502020204030204" pitchFamily="34" charset="0"/>
              <a:cs typeface="Times New Roman" panose="02020603050405020304" pitchFamily="18" charset="0"/>
            </a:endParaRPr>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686882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2092881"/>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Filtrando as empresas</a:t>
            </a:r>
          </a:p>
          <a:p>
            <a:endParaRPr lang="pt-BR" sz="2800" dirty="0">
              <a:solidFill>
                <a:srgbClr val="1C1D1F"/>
              </a:solidFill>
              <a:ea typeface="Calibri" panose="020F0502020204030204" pitchFamily="34" charset="0"/>
              <a:cs typeface="Times New Roman" panose="02020603050405020304" pitchFamily="18" charset="0"/>
            </a:endParaRPr>
          </a:p>
          <a:p>
            <a:r>
              <a:rPr lang="pt-BR" sz="2800" dirty="0">
                <a:solidFill>
                  <a:srgbClr val="1C1D1F"/>
                </a:solidFill>
                <a:effectLst/>
                <a:ea typeface="Calibri" panose="020F0502020204030204" pitchFamily="34" charset="0"/>
                <a:cs typeface="Times New Roman" panose="02020603050405020304" pitchFamily="18" charset="0"/>
              </a:rPr>
              <a:t>Como usar os indicadores aprendidos até agora como filtros para encontrar boas empresas</a:t>
            </a:r>
            <a:endParaRPr lang="en-US" sz="28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9886552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4247317"/>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Conhecendo as empresas que você vai investir</a:t>
            </a:r>
          </a:p>
          <a:p>
            <a:endParaRPr lang="pt-BR" sz="2800" dirty="0">
              <a:solidFill>
                <a:srgbClr val="1C1D1F"/>
              </a:solidFill>
              <a:ea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pt-BR" sz="2800" dirty="0">
                <a:solidFill>
                  <a:srgbClr val="1C1D1F"/>
                </a:solidFill>
                <a:effectLst/>
                <a:ea typeface="Times New Roman" panose="02020603050405020304" pitchFamily="18" charset="0"/>
                <a:cs typeface="Times New Roman" panose="02020603050405020304" pitchFamily="18" charset="0"/>
              </a:rPr>
              <a:t>Gestores;</a:t>
            </a:r>
          </a:p>
          <a:p>
            <a:pPr marL="457200" indent="-457200">
              <a:buFont typeface="Arial" panose="020B0604020202020204" pitchFamily="34" charset="0"/>
              <a:buChar char="•"/>
            </a:pPr>
            <a:r>
              <a:rPr lang="pt-BR" sz="2800" dirty="0">
                <a:solidFill>
                  <a:srgbClr val="1C1D1F"/>
                </a:solidFill>
                <a:ea typeface="Times New Roman" panose="02020603050405020304" pitchFamily="18" charset="0"/>
                <a:cs typeface="Times New Roman" panose="02020603050405020304" pitchFamily="18" charset="0"/>
              </a:rPr>
              <a:t>Plano de negócios;</a:t>
            </a:r>
          </a:p>
          <a:p>
            <a:pPr marL="457200" indent="-457200">
              <a:buFont typeface="Arial" panose="020B0604020202020204" pitchFamily="34" charset="0"/>
              <a:buChar char="•"/>
            </a:pPr>
            <a:r>
              <a:rPr lang="pt-BR" sz="2800" dirty="0">
                <a:solidFill>
                  <a:srgbClr val="1C1D1F"/>
                </a:solidFill>
                <a:ea typeface="Times New Roman" panose="02020603050405020304" pitchFamily="18" charset="0"/>
                <a:cs typeface="Times New Roman" panose="02020603050405020304" pitchFamily="18" charset="0"/>
              </a:rPr>
              <a:t>Clientes e público alvo;</a:t>
            </a:r>
          </a:p>
          <a:p>
            <a:pPr marL="457200" indent="-457200">
              <a:buFont typeface="Arial" panose="020B0604020202020204" pitchFamily="34" charset="0"/>
              <a:buChar char="•"/>
            </a:pPr>
            <a:r>
              <a:rPr lang="pt-BR" sz="2800" dirty="0">
                <a:solidFill>
                  <a:srgbClr val="1C1D1F"/>
                </a:solidFill>
                <a:ea typeface="Times New Roman" panose="02020603050405020304" pitchFamily="18" charset="0"/>
                <a:cs typeface="Times New Roman" panose="02020603050405020304" pitchFamily="18" charset="0"/>
              </a:rPr>
              <a:t>Localização;</a:t>
            </a:r>
          </a:p>
          <a:p>
            <a:pPr marL="457200" indent="-457200">
              <a:buFont typeface="Arial" panose="020B0604020202020204" pitchFamily="34" charset="0"/>
              <a:buChar char="•"/>
            </a:pPr>
            <a:r>
              <a:rPr lang="pt-BR" sz="2800" dirty="0">
                <a:solidFill>
                  <a:srgbClr val="1C1D1F"/>
                </a:solidFill>
                <a:ea typeface="Times New Roman" panose="02020603050405020304" pitchFamily="18" charset="0"/>
                <a:cs typeface="Times New Roman" panose="02020603050405020304" pitchFamily="18" charset="0"/>
              </a:rPr>
              <a:t>Notícias;</a:t>
            </a:r>
          </a:p>
          <a:p>
            <a:pPr marL="457200" indent="-457200">
              <a:buFont typeface="Arial" panose="020B0604020202020204" pitchFamily="34" charset="0"/>
              <a:buChar char="•"/>
            </a:pPr>
            <a:r>
              <a:rPr lang="pt-BR" sz="2800" dirty="0">
                <a:solidFill>
                  <a:srgbClr val="1C1D1F"/>
                </a:solidFill>
                <a:ea typeface="Times New Roman" panose="02020603050405020304" pitchFamily="18" charset="0"/>
                <a:cs typeface="Times New Roman" panose="02020603050405020304" pitchFamily="18" charset="0"/>
              </a:rPr>
              <a:t>Riscos;</a:t>
            </a:r>
          </a:p>
          <a:p>
            <a:pPr marL="457200" indent="-457200">
              <a:buFont typeface="Arial" panose="020B0604020202020204" pitchFamily="34" charset="0"/>
              <a:buChar char="•"/>
            </a:pPr>
            <a:r>
              <a:rPr lang="pt-BR" sz="2800" dirty="0">
                <a:solidFill>
                  <a:srgbClr val="1C1D1F"/>
                </a:solidFill>
                <a:effectLst/>
                <a:ea typeface="Times New Roman" panose="02020603050405020304" pitchFamily="18" charset="0"/>
                <a:cs typeface="Times New Roman" panose="02020603050405020304" pitchFamily="18" charset="0"/>
              </a:rPr>
              <a:t>RI da empresa.</a:t>
            </a: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4451797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3447098"/>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Arial" panose="020B0604020202020204" pitchFamily="34" charset="0"/>
              </a:rPr>
              <a:t>Análise Setorial</a:t>
            </a:r>
          </a:p>
          <a:p>
            <a:endParaRPr lang="pt-BR" sz="2800" dirty="0">
              <a:ea typeface="Calibri" panose="020F0502020204030204" pitchFamily="34" charset="0"/>
              <a:cs typeface="Arial" panose="020B0604020202020204" pitchFamily="34" charset="0"/>
            </a:endParaRPr>
          </a:p>
          <a:p>
            <a:r>
              <a:rPr lang="pt-BR" sz="1600" b="0" i="0" dirty="0">
                <a:effectLst/>
              </a:rPr>
              <a:t>Análise de setor é um estudo profundo de um cenário no qual a empresa se encontra, considerando aspectos como características do mercado, concorrências com outras empresas, público-alvo da companhia, demanda pelas soluções oferecidas pela empresa (sejam produtos ou serviços), entre outros.</a:t>
            </a:r>
          </a:p>
          <a:p>
            <a:endParaRPr lang="pt-BR" sz="1600" dirty="0">
              <a:ea typeface="Calibri" panose="020F0502020204030204" pitchFamily="34" charset="0"/>
              <a:cs typeface="Arial" panose="020B0604020202020204" pitchFamily="34" charset="0"/>
            </a:endParaRPr>
          </a:p>
          <a:p>
            <a:pPr algn="l">
              <a:buFont typeface="Arial" panose="020B0604020202020204" pitchFamily="34" charset="0"/>
              <a:buChar char="•"/>
            </a:pPr>
            <a:r>
              <a:rPr lang="pt-BR" sz="1600" b="0" i="0" dirty="0">
                <a:effectLst/>
              </a:rPr>
              <a:t>O impacto da demanda de bens ou serviços do setor;</a:t>
            </a:r>
          </a:p>
          <a:p>
            <a:pPr algn="l">
              <a:buFont typeface="Arial" panose="020B0604020202020204" pitchFamily="34" charset="0"/>
              <a:buChar char="•"/>
            </a:pPr>
            <a:r>
              <a:rPr lang="pt-BR" sz="1600" b="0" i="0" dirty="0">
                <a:effectLst/>
              </a:rPr>
              <a:t>A lucratividade do setor;</a:t>
            </a:r>
          </a:p>
          <a:p>
            <a:pPr algn="l">
              <a:buFont typeface="Arial" panose="020B0604020202020204" pitchFamily="34" charset="0"/>
              <a:buChar char="•"/>
            </a:pPr>
            <a:r>
              <a:rPr lang="pt-BR" sz="1600" b="0" i="0" dirty="0">
                <a:effectLst/>
              </a:rPr>
              <a:t>As 5 forças competitivas de Porter.</a:t>
            </a:r>
          </a:p>
          <a:p>
            <a:endParaRPr lang="en-US" sz="1600" dirty="0">
              <a:effectLst/>
              <a:ea typeface="Calibri" panose="020F0502020204030204" pitchFamily="34" charset="0"/>
              <a:cs typeface="Arial" panose="020B0604020202020204" pitchFamily="34"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3870379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3447098"/>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Arial" panose="020B0604020202020204" pitchFamily="34" charset="0"/>
              </a:rPr>
              <a:t>Indicadores Macroeconômicos</a:t>
            </a:r>
          </a:p>
          <a:p>
            <a:endParaRPr lang="pt-BR" sz="2800" dirty="0">
              <a:solidFill>
                <a:srgbClr val="1C1D1F"/>
              </a:solidFill>
              <a:ea typeface="Calibri" panose="020F0502020204030204" pitchFamily="34" charset="0"/>
              <a:cs typeface="Arial" panose="020B0604020202020204" pitchFamily="34" charset="0"/>
            </a:endParaRPr>
          </a:p>
          <a:p>
            <a:r>
              <a:rPr lang="pt-BR" sz="2400" b="0" i="0" dirty="0">
                <a:solidFill>
                  <a:srgbClr val="212529"/>
                </a:solidFill>
                <a:effectLst/>
              </a:rPr>
              <a:t>Alguns dos principais indicadores macroeconômicos são PIB, taxa de juros, câmbio, inflação, consumo e desemprego, mas há outras. No Brasil, PIB, inflação (IPCA), consumo e desemprego são medidos pelo IBGE. Outras instituições também medem estas variáveis, mas com composições e metodologias diferentes.</a:t>
            </a:r>
            <a:endParaRPr lang="en-US" sz="2400" dirty="0">
              <a:effectLst/>
              <a:ea typeface="Calibri" panose="020F0502020204030204" pitchFamily="34" charset="0"/>
              <a:cs typeface="Arial" panose="020B0604020202020204" pitchFamily="34"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1104638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4462760"/>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Quando vender uma ação</a:t>
            </a:r>
          </a:p>
          <a:p>
            <a:endParaRPr lang="pt-BR" sz="2800" dirty="0">
              <a:solidFill>
                <a:srgbClr val="1C1D1F"/>
              </a:solidFill>
              <a:ea typeface="Calibri" panose="020F0502020204030204" pitchFamily="34" charset="0"/>
              <a:cs typeface="Times New Roman" panose="02020603050405020304" pitchFamily="18" charset="0"/>
            </a:endParaRPr>
          </a:p>
          <a:p>
            <a:pPr algn="l"/>
            <a:r>
              <a:rPr lang="pt-BR" sz="1400" b="0" i="0" dirty="0">
                <a:solidFill>
                  <a:srgbClr val="222222"/>
                </a:solidFill>
                <a:effectLst/>
              </a:rPr>
              <a:t>O primeiro ponto que deve ficar claro aqui é: se uma empresa está tendo lucro e gerando dividendos para você, </a:t>
            </a:r>
            <a:r>
              <a:rPr lang="pt-BR" sz="1400" b="1" i="0" dirty="0">
                <a:solidFill>
                  <a:srgbClr val="222222"/>
                </a:solidFill>
                <a:effectLst/>
              </a:rPr>
              <a:t>não há porque vender</a:t>
            </a:r>
            <a:r>
              <a:rPr lang="pt-BR" sz="1400" b="0" i="0" dirty="0">
                <a:solidFill>
                  <a:srgbClr val="222222"/>
                </a:solidFill>
                <a:effectLst/>
              </a:rPr>
              <a:t>. A menos que haja uma forte tendência de queda, que, em geral, começará a dar indícios muito antes. Afinal, empresas sólidas e lucrativas não quebram de um dia para o outro sem um motivo.</a:t>
            </a:r>
          </a:p>
          <a:p>
            <a:pPr algn="l"/>
            <a:r>
              <a:rPr lang="pt-BR" sz="1400" b="0" i="0" dirty="0">
                <a:solidFill>
                  <a:srgbClr val="222222"/>
                </a:solidFill>
                <a:effectLst/>
              </a:rPr>
              <a:t>De modo geral, os melhores momentos para vender ações são:</a:t>
            </a:r>
          </a:p>
          <a:p>
            <a:pPr algn="l">
              <a:buFont typeface="Arial" panose="020B0604020202020204" pitchFamily="34" charset="0"/>
              <a:buChar char="•"/>
            </a:pPr>
            <a:r>
              <a:rPr lang="pt-BR" sz="1400" b="0" i="0" dirty="0">
                <a:solidFill>
                  <a:srgbClr val="222222"/>
                </a:solidFill>
                <a:effectLst/>
              </a:rPr>
              <a:t>quando a empresa </a:t>
            </a:r>
            <a:r>
              <a:rPr lang="pt-BR" sz="1400" b="1" i="0" dirty="0">
                <a:solidFill>
                  <a:srgbClr val="222222"/>
                </a:solidFill>
                <a:effectLst/>
              </a:rPr>
              <a:t>deixa de dar lucro</a:t>
            </a:r>
            <a:r>
              <a:rPr lang="pt-BR" sz="1400" b="0" i="0" dirty="0">
                <a:solidFill>
                  <a:srgbClr val="222222"/>
                </a:solidFill>
                <a:effectLst/>
              </a:rPr>
              <a:t> e começa a dar prejuízo, apresentando </a:t>
            </a:r>
            <a:r>
              <a:rPr lang="pt-BR" sz="1400" b="1" i="0" dirty="0">
                <a:solidFill>
                  <a:srgbClr val="222222"/>
                </a:solidFill>
                <a:effectLst/>
              </a:rPr>
              <a:t>quedas nos dividendos</a:t>
            </a:r>
            <a:r>
              <a:rPr lang="pt-BR" sz="1400" b="0" i="0" dirty="0">
                <a:solidFill>
                  <a:srgbClr val="222222"/>
                </a:solidFill>
                <a:effectLst/>
              </a:rPr>
              <a:t> ao longo de um período considerável;</a:t>
            </a:r>
          </a:p>
          <a:p>
            <a:pPr algn="l">
              <a:buFont typeface="Arial" panose="020B0604020202020204" pitchFamily="34" charset="0"/>
              <a:buChar char="•"/>
            </a:pPr>
            <a:r>
              <a:rPr lang="pt-BR" sz="1400" b="0" i="0" dirty="0">
                <a:solidFill>
                  <a:srgbClr val="222222"/>
                </a:solidFill>
                <a:effectLst/>
              </a:rPr>
              <a:t>quando as ações </a:t>
            </a:r>
            <a:r>
              <a:rPr lang="pt-BR" sz="1400" b="1" i="0" dirty="0">
                <a:solidFill>
                  <a:srgbClr val="222222"/>
                </a:solidFill>
                <a:effectLst/>
              </a:rPr>
              <a:t>valorizam demais</a:t>
            </a:r>
            <a:r>
              <a:rPr lang="pt-BR" sz="1400" b="0" i="0" dirty="0">
                <a:solidFill>
                  <a:srgbClr val="222222"/>
                </a:solidFill>
                <a:effectLst/>
              </a:rPr>
              <a:t>, fazendo com que valha a pena vender para aplicar o dinheiro em ações mais baratas e com bons dividendos.</a:t>
            </a:r>
          </a:p>
          <a:p>
            <a:pPr algn="l"/>
            <a:r>
              <a:rPr lang="pt-BR" sz="1400" b="0" i="0" dirty="0">
                <a:solidFill>
                  <a:srgbClr val="222222"/>
                </a:solidFill>
                <a:effectLst/>
              </a:rPr>
              <a:t>Porém, cada caso é um caso, então cabe a você avaliar se vale a pena mantê-la em seu portfólio, na expectativa de aumentar seus rendimentos, ou se é melhor vender.</a:t>
            </a:r>
          </a:p>
          <a:p>
            <a:pPr algn="l"/>
            <a:r>
              <a:rPr lang="pt-BR" sz="1400" b="0" i="1" dirty="0">
                <a:solidFill>
                  <a:srgbClr val="222222"/>
                </a:solidFill>
                <a:effectLst/>
              </a:rPr>
              <a:t>“Como ficarei sabendo se a empresa deixou de ser rentável?”</a:t>
            </a:r>
            <a:endParaRPr lang="pt-BR" sz="1400" b="0" i="0" dirty="0">
              <a:solidFill>
                <a:srgbClr val="222222"/>
              </a:solidFill>
              <a:effectLst/>
            </a:endParaRPr>
          </a:p>
          <a:p>
            <a:pPr algn="l"/>
            <a:r>
              <a:rPr lang="pt-BR" sz="1400" b="0" i="0" dirty="0">
                <a:solidFill>
                  <a:srgbClr val="222222"/>
                </a:solidFill>
                <a:effectLst/>
              </a:rPr>
              <a:t>É por isso que você deve se manter vigilante, de olho em tudo o que acontece no mercado, </a:t>
            </a:r>
            <a:r>
              <a:rPr lang="pt-BR" sz="1400" b="1" i="0" dirty="0">
                <a:solidFill>
                  <a:srgbClr val="222222"/>
                </a:solidFill>
                <a:effectLst/>
              </a:rPr>
              <a:t>estudando os relatórios da companhia</a:t>
            </a:r>
            <a:r>
              <a:rPr lang="pt-BR" sz="1400" b="0" i="0" dirty="0">
                <a:solidFill>
                  <a:srgbClr val="222222"/>
                </a:solidFill>
                <a:effectLst/>
              </a:rPr>
              <a:t> e antenado às novidades do setor. Assim, você terá informação para prever o que pode acontecer e se antecipar.</a:t>
            </a:r>
            <a:endParaRPr lang="en-US" sz="14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1128629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3816429"/>
          </a:xfrm>
          <a:prstGeom prst="rect">
            <a:avLst/>
          </a:prstGeom>
          <a:noFill/>
        </p:spPr>
        <p:txBody>
          <a:bodyPr wrap="square" rtlCol="0">
            <a:spAutoFit/>
          </a:bodyPr>
          <a:lstStyle/>
          <a:p>
            <a:r>
              <a:rPr lang="pt-BR" sz="2800" dirty="0" err="1">
                <a:effectLst/>
                <a:ea typeface="Times New Roman" panose="02020603050405020304" pitchFamily="18" charset="0"/>
                <a:cs typeface="Times New Roman" panose="02020603050405020304" pitchFamily="18" charset="0"/>
              </a:rPr>
              <a:t>Valuation</a:t>
            </a:r>
            <a:endParaRPr lang="pt-BR" sz="2800" dirty="0">
              <a:effectLst/>
              <a:ea typeface="Times New Roman" panose="02020603050405020304" pitchFamily="18" charset="0"/>
              <a:cs typeface="Times New Roman" panose="02020603050405020304" pitchFamily="18" charset="0"/>
            </a:endParaRPr>
          </a:p>
          <a:p>
            <a:endParaRPr lang="pt-BR" sz="2800" dirty="0">
              <a:ea typeface="Calibri" panose="020F0502020204030204" pitchFamily="34" charset="0"/>
              <a:cs typeface="Times New Roman" panose="02020603050405020304" pitchFamily="18" charset="0"/>
            </a:endParaRPr>
          </a:p>
          <a:p>
            <a:r>
              <a:rPr lang="pt-BR" sz="2800" b="0" i="0" dirty="0" err="1">
                <a:effectLst/>
              </a:rPr>
              <a:t>Valuation</a:t>
            </a:r>
            <a:r>
              <a:rPr lang="pt-BR" sz="2800" b="0" i="0" dirty="0">
                <a:effectLst/>
              </a:rPr>
              <a:t> é o termo em inglês para "Avaliação de Empresas", "Valoração de Empresas" e "Arbitragem de Valor". Esta área de finanças estuda o processo de se avaliar o valor de determinado ativo, financeiro ou real. Avaliações podem ser feitas sobre os ativos ou sobre passivos.</a:t>
            </a:r>
            <a:endParaRPr lang="en-US" sz="28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41196731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5447645"/>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Fórmula de </a:t>
            </a:r>
            <a:r>
              <a:rPr lang="en-US" sz="2800" b="0" i="0" dirty="0">
                <a:effectLst/>
              </a:rPr>
              <a:t>Greenblatt</a:t>
            </a:r>
            <a:r>
              <a:rPr lang="en-US" sz="2800" b="0" i="0" dirty="0">
                <a:solidFill>
                  <a:srgbClr val="E8EAED"/>
                </a:solidFill>
                <a:effectLst/>
              </a:rPr>
              <a:t> </a:t>
            </a:r>
            <a:endParaRPr lang="pt-BR" sz="2800" dirty="0">
              <a:solidFill>
                <a:srgbClr val="1C1D1F"/>
              </a:solidFill>
              <a:effectLst/>
              <a:ea typeface="Times New Roman" panose="02020603050405020304" pitchFamily="18" charset="0"/>
              <a:cs typeface="Times New Roman" panose="02020603050405020304" pitchFamily="18" charset="0"/>
            </a:endParaRPr>
          </a:p>
          <a:p>
            <a:endParaRPr lang="pt-BR" sz="2800" dirty="0">
              <a:solidFill>
                <a:srgbClr val="1C1D1F"/>
              </a:solidFill>
              <a:ea typeface="Times New Roman" panose="02020603050405020304" pitchFamily="18" charset="0"/>
              <a:cs typeface="Times New Roman" panose="02020603050405020304" pitchFamily="18" charset="0"/>
            </a:endParaRPr>
          </a:p>
          <a:p>
            <a:r>
              <a:rPr lang="en-US" sz="2000" dirty="0"/>
              <a:t>A forma de Joel Greenblatt foi apresentada em seu livro “The Little Book That Beats The Market”, que foi publicado em 2005 (No Brasil o livro foi publicado como “A Fórmula Mágica de Joel Greenglatt Para Bater o Mercado de Ações”).</a:t>
            </a:r>
          </a:p>
          <a:p>
            <a:r>
              <a:rPr lang="pt-BR" sz="2000" b="0" i="0" dirty="0">
                <a:effectLst/>
                <a:cs typeface="Arial" panose="020B0604020202020204" pitchFamily="34" charset="0"/>
              </a:rPr>
              <a:t>O livro tem milhares de cópias vendidas, tornando-se um clássico na literatura financeira.</a:t>
            </a:r>
            <a:br>
              <a:rPr lang="pt-BR" sz="2000" dirty="0">
                <a:cs typeface="Arial" panose="020B0604020202020204" pitchFamily="34" charset="0"/>
              </a:rPr>
            </a:br>
            <a:r>
              <a:rPr lang="pt-BR" sz="2000" b="0" i="0" dirty="0">
                <a:effectLst/>
                <a:cs typeface="Arial" panose="020B0604020202020204" pitchFamily="34" charset="0"/>
              </a:rPr>
              <a:t>A Magic Formula se destaca por ser </a:t>
            </a:r>
            <a:r>
              <a:rPr lang="pt-BR" sz="2000" b="1" i="0" dirty="0">
                <a:effectLst/>
                <a:cs typeface="Arial" panose="020B0604020202020204" pitchFamily="34" charset="0"/>
              </a:rPr>
              <a:t>simples</a:t>
            </a:r>
            <a:r>
              <a:rPr lang="pt-BR" sz="2000" b="0" i="0" dirty="0">
                <a:effectLst/>
                <a:cs typeface="Arial" panose="020B0604020202020204" pitchFamily="34" charset="0"/>
              </a:rPr>
              <a:t> e de </a:t>
            </a:r>
            <a:r>
              <a:rPr lang="pt-BR" sz="2000" b="1" i="0" dirty="0">
                <a:effectLst/>
                <a:cs typeface="Arial" panose="020B0604020202020204" pitchFamily="34" charset="0"/>
              </a:rPr>
              <a:t>fácil aplicação</a:t>
            </a:r>
            <a:r>
              <a:rPr lang="pt-BR" sz="2000" b="0" i="0" dirty="0">
                <a:solidFill>
                  <a:srgbClr val="333333"/>
                </a:solidFill>
                <a:effectLst/>
                <a:cs typeface="Arial" panose="020B0604020202020204" pitchFamily="34" charset="0"/>
              </a:rPr>
              <a:t>.</a:t>
            </a:r>
          </a:p>
          <a:p>
            <a:endParaRPr lang="pt-BR" sz="2000" i="1" dirty="0">
              <a:solidFill>
                <a:srgbClr val="333333"/>
              </a:solidFill>
            </a:endParaRPr>
          </a:p>
          <a:p>
            <a:r>
              <a:rPr lang="pt-BR" sz="2000" b="0" i="1" dirty="0">
                <a:solidFill>
                  <a:srgbClr val="333333"/>
                </a:solidFill>
                <a:effectLst/>
              </a:rPr>
              <a:t>ROIC = </a:t>
            </a:r>
            <a:r>
              <a:rPr lang="pt-BR" sz="2000" b="0" i="1" dirty="0" err="1">
                <a:solidFill>
                  <a:srgbClr val="333333"/>
                </a:solidFill>
                <a:effectLst/>
              </a:rPr>
              <a:t>Ebit</a:t>
            </a:r>
            <a:r>
              <a:rPr lang="pt-BR" sz="2000" b="0" i="1" dirty="0">
                <a:solidFill>
                  <a:srgbClr val="333333"/>
                </a:solidFill>
                <a:effectLst/>
              </a:rPr>
              <a:t> (Capital Circulante Líquido + Ativos Fixos Líquidos)</a:t>
            </a:r>
          </a:p>
          <a:p>
            <a:endParaRPr lang="pt-BR" sz="2000" i="1" dirty="0">
              <a:solidFill>
                <a:srgbClr val="333333"/>
              </a:solidFill>
            </a:endParaRPr>
          </a:p>
          <a:p>
            <a:r>
              <a:rPr lang="pt-BR" sz="2000" dirty="0">
                <a:solidFill>
                  <a:srgbClr val="1C1D1F"/>
                </a:solidFill>
                <a:effectLst/>
                <a:ea typeface="Times New Roman" panose="02020603050405020304" pitchFamily="18" charset="0"/>
                <a:cs typeface="Times New Roman" panose="02020603050405020304" pitchFamily="18" charset="0"/>
              </a:rPr>
              <a:t>ROE com P/L</a:t>
            </a:r>
            <a:endParaRPr lang="en-US" sz="2000" dirty="0">
              <a:effectLst/>
              <a:ea typeface="Calibri" panose="020F0502020204030204" pitchFamily="34" charset="0"/>
              <a:cs typeface="Times New Roman" panose="02020603050405020304" pitchFamily="18" charset="0"/>
            </a:endParaRPr>
          </a:p>
          <a:p>
            <a:endParaRPr lang="pt-BR" b="0" i="1" dirty="0">
              <a:solidFill>
                <a:srgbClr val="333333"/>
              </a:solidFill>
              <a:effectLst/>
              <a:latin typeface="Poppins" panose="00000500000000000000" pitchFamily="2" charset="0"/>
            </a:endParaRPr>
          </a:p>
          <a:p>
            <a:endParaRPr lang="en-US" dirty="0"/>
          </a:p>
          <a:p>
            <a:endParaRPr lang="en-US" dirty="0"/>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7684656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2339102"/>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Fórmula de Graham</a:t>
            </a:r>
          </a:p>
          <a:p>
            <a:endParaRPr lang="pt-BR" sz="2800" dirty="0">
              <a:solidFill>
                <a:srgbClr val="1C1D1F"/>
              </a:solidFill>
              <a:ea typeface="Calibri" panose="020F0502020204030204" pitchFamily="34" charset="0"/>
              <a:cs typeface="Times New Roman" panose="02020603050405020304" pitchFamily="18" charset="0"/>
            </a:endParaRPr>
          </a:p>
          <a:p>
            <a:r>
              <a:rPr lang="pt-BR" sz="2400" b="0" i="0" dirty="0">
                <a:effectLst/>
              </a:rPr>
              <a:t>VI: É o valor justo da ação a ser encontrado; 22,5: Constante encontrada por Graham; LPA: Lucro por ação; VPA: Valor patrimonial da ação.</a:t>
            </a:r>
            <a:endParaRPr lang="en-US" sz="24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258981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482220" y="451337"/>
            <a:ext cx="7940842" cy="3108543"/>
          </a:xfrm>
          <a:prstGeom prst="rect">
            <a:avLst/>
          </a:prstGeom>
          <a:noFill/>
        </p:spPr>
        <p:txBody>
          <a:bodyPr wrap="square" rtlCol="0">
            <a:spAutoFit/>
          </a:bodyPr>
          <a:lstStyle/>
          <a:p>
            <a:r>
              <a:rPr lang="pt-BR" sz="2800" dirty="0">
                <a:effectLst/>
                <a:ea typeface="Calibri" panose="020F0502020204030204" pitchFamily="34" charset="0"/>
              </a:rPr>
              <a:t>Tipos de ações </a:t>
            </a:r>
          </a:p>
          <a:p>
            <a:endParaRPr lang="pt-BR" sz="2800" dirty="0"/>
          </a:p>
          <a:p>
            <a:r>
              <a:rPr lang="pt-BR" sz="2800" b="1" dirty="0"/>
              <a:t>Ordinárias (ON):</a:t>
            </a:r>
          </a:p>
          <a:p>
            <a:pPr marL="457200" indent="-457200">
              <a:buFont typeface="Arial" panose="020B0604020202020204" pitchFamily="34" charset="0"/>
              <a:buChar char="•"/>
            </a:pPr>
            <a:r>
              <a:rPr lang="pt-BR" sz="2800" dirty="0"/>
              <a:t>Terminam com número 3(ABEV3);</a:t>
            </a:r>
          </a:p>
          <a:p>
            <a:pPr marL="457200" indent="-457200">
              <a:buFont typeface="Arial" panose="020B0604020202020204" pitchFamily="34" charset="0"/>
              <a:buChar char="•"/>
            </a:pPr>
            <a:r>
              <a:rPr lang="pt-BR" sz="2800" dirty="0"/>
              <a:t>Direito a voto na assembleia;</a:t>
            </a:r>
          </a:p>
          <a:p>
            <a:pPr marL="457200" indent="-457200">
              <a:buFont typeface="Arial" panose="020B0604020202020204" pitchFamily="34" charset="0"/>
              <a:buChar char="•"/>
            </a:pPr>
            <a:r>
              <a:rPr lang="pt-BR" sz="2800" dirty="0"/>
              <a:t>Tag along garantido;</a:t>
            </a:r>
          </a:p>
          <a:p>
            <a:pPr marL="457200" indent="-457200">
              <a:buFont typeface="Arial" panose="020B0604020202020204" pitchFamily="34" charset="0"/>
              <a:buChar char="•"/>
            </a:pPr>
            <a:r>
              <a:rPr lang="pt-BR" sz="2800" dirty="0"/>
              <a:t>Recebimento de dividendos não preferencial.</a:t>
            </a:r>
            <a:endParaRPr lang="en-US" sz="2800"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31192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96453" y="559621"/>
            <a:ext cx="7940842" cy="3108543"/>
          </a:xfrm>
          <a:prstGeom prst="rect">
            <a:avLst/>
          </a:prstGeom>
          <a:noFill/>
        </p:spPr>
        <p:txBody>
          <a:bodyPr wrap="square" rtlCol="0">
            <a:spAutoFit/>
          </a:bodyPr>
          <a:lstStyle/>
          <a:p>
            <a:r>
              <a:rPr lang="en-US" sz="2800" b="1" dirty="0"/>
              <a:t>Preferênciais (PN</a:t>
            </a:r>
            <a:r>
              <a:rPr lang="en-US" sz="2800" dirty="0"/>
              <a:t>):</a:t>
            </a:r>
          </a:p>
          <a:p>
            <a:pPr marL="457200" indent="-457200">
              <a:buFont typeface="Arial" panose="020B0604020202020204" pitchFamily="34" charset="0"/>
              <a:buChar char="•"/>
            </a:pPr>
            <a:r>
              <a:rPr lang="en-US" sz="2800" dirty="0"/>
              <a:t>Terminam com 4(PETR4);</a:t>
            </a:r>
          </a:p>
          <a:p>
            <a:pPr marL="457200" indent="-457200">
              <a:buFont typeface="Arial" panose="020B0604020202020204" pitchFamily="34" charset="0"/>
              <a:buChar char="•"/>
            </a:pPr>
            <a:r>
              <a:rPr lang="en-US" sz="2800" dirty="0"/>
              <a:t>Sem direito a votos;</a:t>
            </a:r>
          </a:p>
          <a:p>
            <a:pPr marL="457200" indent="-457200">
              <a:buFont typeface="Arial" panose="020B0604020202020204" pitchFamily="34" charset="0"/>
              <a:buChar char="•"/>
            </a:pPr>
            <a:r>
              <a:rPr lang="en-US" sz="2800" dirty="0"/>
              <a:t>Preferência no recebimento de dividendos;</a:t>
            </a:r>
          </a:p>
          <a:p>
            <a:pPr marL="457200" indent="-457200">
              <a:buFont typeface="Arial" panose="020B0604020202020204" pitchFamily="34" charset="0"/>
              <a:buChar char="•"/>
            </a:pPr>
            <a:r>
              <a:rPr lang="en-US" sz="2800" dirty="0"/>
              <a:t>Preferencia do no reembolso de capital.</a:t>
            </a:r>
          </a:p>
          <a:p>
            <a:endParaRPr lang="en-US" sz="2800" dirty="0"/>
          </a:p>
          <a:p>
            <a:endParaRPr lang="en-US" sz="2800"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712562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96452" y="559621"/>
            <a:ext cx="9374001" cy="3970318"/>
          </a:xfrm>
          <a:prstGeom prst="rect">
            <a:avLst/>
          </a:prstGeom>
          <a:noFill/>
        </p:spPr>
        <p:txBody>
          <a:bodyPr wrap="square" rtlCol="0">
            <a:spAutoFit/>
          </a:bodyPr>
          <a:lstStyle/>
          <a:p>
            <a:r>
              <a:rPr lang="en-US" sz="2800" b="1" dirty="0"/>
              <a:t>Units</a:t>
            </a:r>
            <a:r>
              <a:rPr lang="en-US" sz="2800" dirty="0"/>
              <a:t> - </a:t>
            </a:r>
            <a:r>
              <a:rPr lang="pt-BR" sz="2800" i="0" dirty="0">
                <a:effectLst/>
              </a:rPr>
              <a:t>são uma espécie de “pacote” que ao adquirir o investidor toma posse de ações preferenciais e ordinárias.</a:t>
            </a:r>
          </a:p>
          <a:p>
            <a:pPr algn="l" fontAlgn="base"/>
            <a:r>
              <a:rPr lang="pt-BR" sz="2800" b="0" i="0" dirty="0">
                <a:effectLst/>
              </a:rPr>
              <a:t>Normalmente, as Units são constituídas por mais de uma classe de ações, como, por exemplo: 1 ação ordinária (ON) + 2 ações preferenciais (PN).</a:t>
            </a:r>
          </a:p>
          <a:p>
            <a:pPr algn="l" fontAlgn="base"/>
            <a:r>
              <a:rPr lang="pt-BR" sz="2800" b="0" i="0" dirty="0">
                <a:effectLst/>
              </a:rPr>
              <a:t>São as ações terminadas em 11, tais como: </a:t>
            </a:r>
            <a:r>
              <a:rPr lang="pt-BR" sz="2800" b="0" i="0" u="none" strike="noStrike" dirty="0">
                <a:effectLst/>
              </a:rPr>
              <a:t>SANB11</a:t>
            </a:r>
            <a:r>
              <a:rPr lang="pt-BR" sz="2800" b="0" i="0" dirty="0">
                <a:effectLst/>
              </a:rPr>
              <a:t>, </a:t>
            </a:r>
            <a:r>
              <a:rPr lang="pt-BR" sz="2800" b="0" i="0" u="none" strike="noStrike" dirty="0">
                <a:effectLst/>
              </a:rPr>
              <a:t>TAEE11</a:t>
            </a:r>
            <a:r>
              <a:rPr lang="pt-BR" sz="2800" b="0" i="0" dirty="0">
                <a:effectLst/>
              </a:rPr>
              <a:t>, </a:t>
            </a:r>
            <a:r>
              <a:rPr lang="pt-BR" sz="2800" b="0" i="0" u="none" strike="noStrike" dirty="0">
                <a:effectLst/>
              </a:rPr>
              <a:t>SAPR11</a:t>
            </a:r>
            <a:r>
              <a:rPr lang="pt-BR" sz="2800" b="0" i="0" dirty="0">
                <a:effectLst/>
              </a:rPr>
              <a:t> etc.</a:t>
            </a:r>
          </a:p>
          <a:p>
            <a:endParaRPr lang="en-US" sz="2800" dirty="0"/>
          </a:p>
          <a:p>
            <a:endParaRPr lang="en-US" sz="2800"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1822612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96453" y="559621"/>
            <a:ext cx="9507166" cy="4401205"/>
          </a:xfrm>
          <a:prstGeom prst="rect">
            <a:avLst/>
          </a:prstGeom>
          <a:noFill/>
        </p:spPr>
        <p:txBody>
          <a:bodyPr wrap="square" rtlCol="0">
            <a:spAutoFit/>
          </a:bodyPr>
          <a:lstStyle/>
          <a:p>
            <a:pPr algn="l"/>
            <a:r>
              <a:rPr lang="pt-BR" sz="2800" b="1" i="0" cap="all" dirty="0">
                <a:effectLst/>
              </a:rPr>
              <a:t>POR QUE OS INVESTIDORES DE LONGO PRAZO PREFEREM AÇÕES ON?</a:t>
            </a:r>
          </a:p>
          <a:p>
            <a:pPr marL="0" marR="0" lvl="0" indent="0" defTabSz="914400" rtl="0" eaLnBrk="1" fontAlgn="auto"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a:ln>
                  <a:noFill/>
                </a:ln>
                <a:solidFill>
                  <a:prstClr val="black"/>
                </a:solidFill>
                <a:effectLst/>
                <a:uLnTx/>
                <a:uFillTx/>
                <a:ea typeface="+mn-ea"/>
                <a:cs typeface="+mn-cs"/>
              </a:rPr>
              <a:t>o investidor toma posse de ações preferenciais e ordinárias.</a:t>
            </a:r>
          </a:p>
          <a:p>
            <a:pPr marL="0" marR="0" lvl="0" indent="0" defTabSz="914400" rtl="0" eaLnBrk="1" fontAlgn="base"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a:ln>
                  <a:noFill/>
                </a:ln>
                <a:solidFill>
                  <a:prstClr val="black"/>
                </a:solidFill>
                <a:effectLst/>
                <a:uLnTx/>
                <a:uFillTx/>
                <a:ea typeface="+mn-ea"/>
                <a:cs typeface="+mn-cs"/>
              </a:rPr>
              <a:t>Normalmente, as </a:t>
            </a:r>
            <a:r>
              <a:rPr kumimoji="0" lang="pt-BR" sz="2800" b="0" i="0" u="none" strike="noStrike" kern="1200" cap="none" spc="0" normalizeH="0" baseline="0" noProof="0" dirty="0" err="1">
                <a:ln>
                  <a:noFill/>
                </a:ln>
                <a:solidFill>
                  <a:prstClr val="black"/>
                </a:solidFill>
                <a:effectLst/>
                <a:uLnTx/>
                <a:uFillTx/>
                <a:ea typeface="+mn-ea"/>
                <a:cs typeface="+mn-cs"/>
              </a:rPr>
              <a:t>Units</a:t>
            </a:r>
            <a:r>
              <a:rPr kumimoji="0" lang="pt-BR" sz="2800" b="0" i="0" u="none" strike="noStrike" kern="1200" cap="none" spc="0" normalizeH="0" baseline="0" noProof="0" dirty="0">
                <a:ln>
                  <a:noFill/>
                </a:ln>
                <a:solidFill>
                  <a:prstClr val="black"/>
                </a:solidFill>
                <a:effectLst/>
                <a:uLnTx/>
                <a:uFillTx/>
                <a:ea typeface="+mn-ea"/>
                <a:cs typeface="+mn-cs"/>
              </a:rPr>
              <a:t> são constituídas por mais de uma classe de ações, como, por exemplo: 1 ação ordinária (ON) + 2 ações preferenciais (PN).</a:t>
            </a:r>
          </a:p>
          <a:p>
            <a:pPr marL="0" marR="0" lvl="0" indent="0" defTabSz="914400" rtl="0" eaLnBrk="1" fontAlgn="base" latinLnBrk="0" hangingPunct="1">
              <a:lnSpc>
                <a:spcPct val="100000"/>
              </a:lnSpc>
              <a:spcBef>
                <a:spcPts val="0"/>
              </a:spcBef>
              <a:spcAft>
                <a:spcPts val="0"/>
              </a:spcAft>
              <a:buClrTx/>
              <a:buSzTx/>
              <a:buFontTx/>
              <a:buNone/>
              <a:tabLst/>
              <a:defRPr/>
            </a:pPr>
            <a:r>
              <a:rPr kumimoji="0" lang="pt-BR" sz="2800" b="0" i="0" u="none" strike="noStrike" kern="1200" cap="none" spc="0" normalizeH="0" baseline="0" noProof="0" dirty="0">
                <a:ln>
                  <a:noFill/>
                </a:ln>
                <a:solidFill>
                  <a:prstClr val="black"/>
                </a:solidFill>
                <a:effectLst/>
                <a:uLnTx/>
                <a:uFillTx/>
                <a:ea typeface="+mn-ea"/>
                <a:cs typeface="+mn-cs"/>
              </a:rPr>
              <a:t>São as ações terminadas em 11, tais como: SANB11, TAEE11, SAPR11 etc.</a:t>
            </a:r>
          </a:p>
          <a:p>
            <a:endParaRPr lang="en-US" sz="2800" dirty="0"/>
          </a:p>
          <a:p>
            <a:endParaRPr lang="en-US" sz="2800"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71689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528011" y="577516"/>
            <a:ext cx="9131968" cy="2646878"/>
          </a:xfrm>
          <a:prstGeom prst="rect">
            <a:avLst/>
          </a:prstGeom>
          <a:noFill/>
        </p:spPr>
        <p:txBody>
          <a:bodyPr wrap="square" rtlCol="0">
            <a:spAutoFit/>
          </a:bodyPr>
          <a:lstStyle/>
          <a:p>
            <a:r>
              <a:rPr lang="pt-BR" sz="2800" dirty="0"/>
              <a:t>Empresas de crescimento x Empresas de dividendos</a:t>
            </a:r>
          </a:p>
          <a:p>
            <a:endParaRPr lang="en-US" sz="5400" dirty="0"/>
          </a:p>
          <a:p>
            <a:r>
              <a:rPr lang="en-US" sz="2800" dirty="0" err="1"/>
              <a:t>Empresas</a:t>
            </a:r>
            <a:r>
              <a:rPr lang="en-US" sz="2800" dirty="0"/>
              <a:t> de </a:t>
            </a:r>
            <a:r>
              <a:rPr lang="en-US" sz="2800" dirty="0" err="1"/>
              <a:t>crescimento</a:t>
            </a:r>
            <a:r>
              <a:rPr lang="en-US" sz="2800" dirty="0"/>
              <a:t> </a:t>
            </a:r>
            <a:r>
              <a:rPr lang="en-US" sz="2800" dirty="0" err="1"/>
              <a:t>são</a:t>
            </a:r>
            <a:r>
              <a:rPr lang="en-US" sz="2800" dirty="0"/>
              <a:t> </a:t>
            </a:r>
            <a:r>
              <a:rPr lang="en-US" sz="2800" dirty="0" err="1"/>
              <a:t>conhecidas</a:t>
            </a:r>
            <a:r>
              <a:rPr lang="en-US" sz="2800" dirty="0"/>
              <a:t> como Small Caps.</a:t>
            </a:r>
          </a:p>
          <a:p>
            <a:endParaRPr lang="en-US" sz="2800" dirty="0"/>
          </a:p>
          <a:p>
            <a:r>
              <a:rPr lang="en-US" sz="2800" dirty="0" err="1"/>
              <a:t>Já</a:t>
            </a:r>
            <a:r>
              <a:rPr lang="en-US" sz="2800" dirty="0"/>
              <a:t> as </a:t>
            </a:r>
            <a:r>
              <a:rPr lang="en-US" sz="2800" dirty="0" err="1"/>
              <a:t>empresas</a:t>
            </a:r>
            <a:r>
              <a:rPr lang="en-US" sz="2800" dirty="0"/>
              <a:t> de dividendos, </a:t>
            </a:r>
            <a:r>
              <a:rPr lang="en-US" sz="2800" dirty="0" err="1"/>
              <a:t>são</a:t>
            </a:r>
            <a:r>
              <a:rPr lang="en-US" sz="2800" dirty="0"/>
              <a:t> as Mid e Large Caps.</a:t>
            </a:r>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spTree>
    <p:extLst>
      <p:ext uri="{BB962C8B-B14F-4D97-AF65-F5344CB8AC3E}">
        <p14:creationId xmlns:p14="http://schemas.microsoft.com/office/powerpoint/2010/main" val="3168911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75B3635E-4D27-4753-A564-BC6C5BCFCBB5}"/>
              </a:ext>
            </a:extLst>
          </p:cNvPr>
          <p:cNvSpPr txBox="1"/>
          <p:nvPr/>
        </p:nvSpPr>
        <p:spPr>
          <a:xfrm>
            <a:off x="1624263" y="565484"/>
            <a:ext cx="7940842" cy="800219"/>
          </a:xfrm>
          <a:prstGeom prst="rect">
            <a:avLst/>
          </a:prstGeom>
          <a:noFill/>
        </p:spPr>
        <p:txBody>
          <a:bodyPr wrap="square" rtlCol="0">
            <a:spAutoFit/>
          </a:bodyPr>
          <a:lstStyle/>
          <a:p>
            <a:r>
              <a:rPr lang="pt-BR" sz="2800" dirty="0">
                <a:solidFill>
                  <a:srgbClr val="1C1D1F"/>
                </a:solidFill>
                <a:effectLst/>
                <a:ea typeface="Times New Roman" panose="02020603050405020304" pitchFamily="18" charset="0"/>
                <a:cs typeface="Times New Roman" panose="02020603050405020304" pitchFamily="18" charset="0"/>
              </a:rPr>
              <a:t>Balanço Patrimonial</a:t>
            </a:r>
            <a:endParaRPr lang="en-US" sz="2800" dirty="0">
              <a:effectLst/>
              <a:ea typeface="Calibri" panose="020F0502020204030204" pitchFamily="34" charset="0"/>
              <a:cs typeface="Times New Roman" panose="02020603050405020304" pitchFamily="18" charset="0"/>
            </a:endParaRPr>
          </a:p>
          <a:p>
            <a:endParaRPr lang="en-US" dirty="0"/>
          </a:p>
        </p:txBody>
      </p:sp>
      <p:pic>
        <p:nvPicPr>
          <p:cNvPr id="15" name="Imagem 14" descr="Padrão do plano de fundo&#10;&#10;Descrição gerada automaticamente com confiança baixa">
            <a:extLst>
              <a:ext uri="{FF2B5EF4-FFF2-40B4-BE49-F238E27FC236}">
                <a16:creationId xmlns:a16="http://schemas.microsoft.com/office/drawing/2014/main" id="{EE8A4C63-776D-4043-93A1-86B27FBA14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00" y="5398663"/>
            <a:ext cx="10371637" cy="1332000"/>
          </a:xfrm>
          <a:prstGeom prst="rect">
            <a:avLst/>
          </a:prstGeom>
        </p:spPr>
      </p:pic>
      <p:pic>
        <p:nvPicPr>
          <p:cNvPr id="18" name="Imagem 17" descr="Forma, Retângulo&#10;&#10;Descrição gerada automaticamente com confiança média">
            <a:extLst>
              <a:ext uri="{FF2B5EF4-FFF2-40B4-BE49-F238E27FC236}">
                <a16:creationId xmlns:a16="http://schemas.microsoft.com/office/drawing/2014/main" id="{426CD446-D976-45E1-A78D-17F061BD9B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186" y="127337"/>
            <a:ext cx="1551551" cy="324000"/>
          </a:xfrm>
          <a:prstGeom prst="rect">
            <a:avLst/>
          </a:prstGeom>
        </p:spPr>
      </p:pic>
      <p:pic>
        <p:nvPicPr>
          <p:cNvPr id="1026" name="Picture 2" descr="O Balanço Patrimonial e sua utilidade | GeCompany">
            <a:extLst>
              <a:ext uri="{FF2B5EF4-FFF2-40B4-BE49-F238E27FC236}">
                <a16:creationId xmlns:a16="http://schemas.microsoft.com/office/drawing/2014/main" id="{A5013E1C-8F70-4AD4-A8C2-9EE142DD1D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8673" y="2643993"/>
            <a:ext cx="3105150" cy="14763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alanço Patrimonial: Como aplicar índices financeiros?">
            <a:extLst>
              <a:ext uri="{FF2B5EF4-FFF2-40B4-BE49-F238E27FC236}">
                <a16:creationId xmlns:a16="http://schemas.microsoft.com/office/drawing/2014/main" id="{814C04AB-8463-4E1B-9A14-A84325C14D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15037" y="1678902"/>
            <a:ext cx="6056105" cy="3406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87776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2187</TotalTime>
  <Words>4363</Words>
  <Application>Microsoft Office PowerPoint</Application>
  <PresentationFormat>Widescreen</PresentationFormat>
  <Paragraphs>491</Paragraphs>
  <Slides>39</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39</vt:i4>
      </vt:variant>
    </vt:vector>
  </HeadingPairs>
  <TitlesOfParts>
    <vt:vector size="49" baseType="lpstr">
      <vt:lpstr>Arial</vt:lpstr>
      <vt:lpstr>Calibri</vt:lpstr>
      <vt:lpstr>Calibri Light</vt:lpstr>
      <vt:lpstr>Helvetica Neue</vt:lpstr>
      <vt:lpstr>Montserrat</vt:lpstr>
      <vt:lpstr>Open Sans</vt:lpstr>
      <vt:lpstr>Poppins</vt:lpstr>
      <vt:lpstr>Segoe UI</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Joao Giovani</dc:creator>
  <cp:lastModifiedBy>Joao Giovani</cp:lastModifiedBy>
  <cp:revision>36</cp:revision>
  <dcterms:created xsi:type="dcterms:W3CDTF">2023-03-03T12:35:17Z</dcterms:created>
  <dcterms:modified xsi:type="dcterms:W3CDTF">2024-10-26T23:53:08Z</dcterms:modified>
</cp:coreProperties>
</file>